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 id="264" r:id="rId38"/>
    <p:sldId id="265" r:id="rId39"/>
    <p:sldId id="266" r:id="rId40"/>
    <p:sldId id="267" r:id="rId41"/>
    <p:sldId id="268" r:id="rId42"/>
    <p:sldId id="269" r:id="rId43"/>
    <p:sldId id="270" r:id="rId4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bril Fatface" charset="1" panose="02000503000000020003"/>
      <p:regular r:id="rId10"/>
    </p:embeddedFont>
    <p:embeddedFont>
      <p:font typeface="Abril Fatface Italics" charset="1" panose="02000503000000020003"/>
      <p:regular r:id="rId11"/>
    </p:embeddedFont>
    <p:embeddedFont>
      <p:font typeface="Rafale" charset="1" panose="00000500000000000000"/>
      <p:regular r:id="rId12"/>
    </p:embeddedFont>
    <p:embeddedFont>
      <p:font typeface="Charmonman" charset="1" panose="00000500000000000000"/>
      <p:regular r:id="rId13"/>
    </p:embeddedFont>
    <p:embeddedFont>
      <p:font typeface="Charmonman Bold" charset="1" panose="00000800000000000000"/>
      <p:regular r:id="rId14"/>
    </p:embeddedFont>
    <p:embeddedFont>
      <p:font typeface="Arima Madurai" charset="1" panose="00000500000000000000"/>
      <p:regular r:id="rId15"/>
    </p:embeddedFont>
    <p:embeddedFont>
      <p:font typeface="Arima Madurai Bold" charset="1" panose="00000800000000000000"/>
      <p:regular r:id="rId16"/>
    </p:embeddedFont>
    <p:embeddedFont>
      <p:font typeface="Arima Madurai Italics" charset="1" panose="00000500000000000000"/>
      <p:regular r:id="rId17"/>
    </p:embeddedFont>
    <p:embeddedFont>
      <p:font typeface="Arima Madurai Bold Italics" charset="1" panose="00000800000000000000"/>
      <p:regular r:id="rId18"/>
    </p:embeddedFont>
    <p:embeddedFont>
      <p:font typeface="Arima Madurai Thin" charset="1" panose="00000300000000000000"/>
      <p:regular r:id="rId19"/>
    </p:embeddedFont>
    <p:embeddedFont>
      <p:font typeface="Arima Madurai Extra-Light" charset="1" panose="00000300000000000000"/>
      <p:regular r:id="rId20"/>
    </p:embeddedFont>
    <p:embeddedFont>
      <p:font typeface="Arima Madurai Light" charset="1" panose="00000400000000000000"/>
      <p:regular r:id="rId21"/>
    </p:embeddedFont>
    <p:embeddedFont>
      <p:font typeface="Arima Madurai Light Italics" charset="1" panose="00000400000000000000"/>
      <p:regular r:id="rId22"/>
    </p:embeddedFont>
    <p:embeddedFont>
      <p:font typeface="Arima Madurai Medium" charset="1" panose="00000600000000000000"/>
      <p:regular r:id="rId23"/>
    </p:embeddedFont>
    <p:embeddedFont>
      <p:font typeface="Arima Madurai Medium Italics" charset="1" panose="00000600000000000000"/>
      <p:regular r:id="rId24"/>
    </p:embeddedFont>
    <p:embeddedFont>
      <p:font typeface="Arima Madurai Ultra-Bold" charset="1" panose="00000900000000000000"/>
      <p:regular r:id="rId25"/>
    </p:embeddedFont>
    <p:embeddedFont>
      <p:font typeface="Arima Madurai Ultra-Bold Italics" charset="1" panose="00000900000000000000"/>
      <p:regular r:id="rId26"/>
    </p:embeddedFont>
    <p:embeddedFont>
      <p:font typeface="Arima Madurai Heavy" charset="1" panose="00000A00000000000000"/>
      <p:regular r:id="rId27"/>
    </p:embeddedFont>
    <p:embeddedFont>
      <p:font typeface="Arima Madurai Heavy Italics" charset="1" panose="00000A00000000000000"/>
      <p:regular r:id="rId28"/>
    </p:embeddedFont>
    <p:embeddedFont>
      <p:font typeface="Abstracted Dream" charset="1" panose="000005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39" Target="slides/slide10.xml" Type="http://schemas.openxmlformats.org/officeDocument/2006/relationships/slide"/><Relationship Id="rId4" Target="theme/theme1.xml" Type="http://schemas.openxmlformats.org/officeDocument/2006/relationships/theme"/><Relationship Id="rId40" Target="slides/slide11.xml" Type="http://schemas.openxmlformats.org/officeDocument/2006/relationships/slide"/><Relationship Id="rId41" Target="slides/slide12.xml" Type="http://schemas.openxmlformats.org/officeDocument/2006/relationships/slide"/><Relationship Id="rId42" Target="slides/slide13.xml" Type="http://schemas.openxmlformats.org/officeDocument/2006/relationships/slide"/><Relationship Id="rId43" Target="slides/slide14.xml" Type="http://schemas.openxmlformats.org/officeDocument/2006/relationships/slide"/><Relationship Id="rId44" Target="slides/slide15.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png" Type="http://schemas.openxmlformats.org/officeDocument/2006/relationships/image"/><Relationship Id="rId4" Target="../media/image21.png" Type="http://schemas.openxmlformats.org/officeDocument/2006/relationships/image"/><Relationship Id="rId5" Target="../media/image22.png" Type="http://schemas.openxmlformats.org/officeDocument/2006/relationships/image"/><Relationship Id="rId6" Target="../media/image23.png" Type="http://schemas.openxmlformats.org/officeDocument/2006/relationships/image"/><Relationship Id="rId7" Target="../media/image2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 Id="rId6" Target="../media/image29.png" Type="http://schemas.openxmlformats.org/officeDocument/2006/relationships/image"/><Relationship Id="rId7" Target="../media/image30.png" Type="http://schemas.openxmlformats.org/officeDocument/2006/relationships/image"/><Relationship Id="rId8" Target="../media/image3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 Id="rId7"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F4F1ED"/>
        </a:solidFill>
      </p:bgPr>
    </p:bg>
    <p:spTree>
      <p:nvGrpSpPr>
        <p:cNvPr id="1" name=""/>
        <p:cNvGrpSpPr/>
        <p:nvPr/>
      </p:nvGrpSpPr>
      <p:grpSpPr>
        <a:xfrm>
          <a:off x="0" y="0"/>
          <a:ext cx="0" cy="0"/>
          <a:chOff x="0" y="0"/>
          <a:chExt cx="0" cy="0"/>
        </a:xfrm>
      </p:grpSpPr>
      <p:sp>
        <p:nvSpPr>
          <p:cNvPr name="TextBox 2" id="2"/>
          <p:cNvSpPr txBox="true"/>
          <p:nvPr/>
        </p:nvSpPr>
        <p:spPr>
          <a:xfrm rot="0">
            <a:off x="1028700" y="3695700"/>
            <a:ext cx="16230600" cy="1225538"/>
          </a:xfrm>
          <a:prstGeom prst="rect">
            <a:avLst/>
          </a:prstGeom>
        </p:spPr>
        <p:txBody>
          <a:bodyPr anchor="t" rtlCol="false" tIns="0" lIns="0" bIns="0" rIns="0">
            <a:spAutoFit/>
          </a:bodyPr>
          <a:lstStyle/>
          <a:p>
            <a:pPr algn="ctr">
              <a:lnSpc>
                <a:spcPts val="4900"/>
              </a:lnSpc>
            </a:pPr>
            <a:r>
              <a:rPr lang="en-US" sz="3500">
                <a:solidFill>
                  <a:srgbClr val="42341E"/>
                </a:solidFill>
                <a:latin typeface="Rafale"/>
              </a:rPr>
              <a:t>İlişkisel ve İlişkisel Olmayan (NoSQL) Veri Tabanı Sistemleri Mimari Performansının Yönetim Bilişim Sistemleri Kapsamında İncelenmesi</a:t>
            </a:r>
          </a:p>
        </p:txBody>
      </p:sp>
      <p:sp>
        <p:nvSpPr>
          <p:cNvPr name="AutoShape 3" id="3"/>
          <p:cNvSpPr/>
          <p:nvPr/>
        </p:nvSpPr>
        <p:spPr>
          <a:xfrm rot="0">
            <a:off x="0" y="5138738"/>
            <a:ext cx="18288000" cy="0"/>
          </a:xfrm>
          <a:prstGeom prst="line">
            <a:avLst/>
          </a:prstGeom>
          <a:ln cap="flat" w="9525">
            <a:solidFill>
              <a:srgbClr val="42341E"/>
            </a:solidFill>
            <a:prstDash val="solid"/>
            <a:headEnd type="none" len="sm" w="sm"/>
            <a:tailEnd type="none" len="sm" w="sm"/>
          </a:ln>
        </p:spPr>
      </p:sp>
      <p:sp>
        <p:nvSpPr>
          <p:cNvPr name="TextBox 4" id="4"/>
          <p:cNvSpPr txBox="true"/>
          <p:nvPr/>
        </p:nvSpPr>
        <p:spPr>
          <a:xfrm rot="-10800000">
            <a:off x="1028700" y="5535612"/>
            <a:ext cx="16230600" cy="1235075"/>
          </a:xfrm>
          <a:prstGeom prst="rect">
            <a:avLst/>
          </a:prstGeom>
        </p:spPr>
        <p:txBody>
          <a:bodyPr anchor="t" rtlCol="false" tIns="0" lIns="0" bIns="0" rIns="0">
            <a:spAutoFit/>
          </a:bodyPr>
          <a:lstStyle/>
          <a:p>
            <a:pPr algn="ctr">
              <a:lnSpc>
                <a:spcPts val="4900"/>
              </a:lnSpc>
            </a:pPr>
            <a:r>
              <a:rPr lang="en-US" sz="3500">
                <a:solidFill>
                  <a:srgbClr val="42341E">
                    <a:alpha val="14902"/>
                  </a:srgbClr>
                </a:solidFill>
                <a:latin typeface="Rafale"/>
              </a:rPr>
              <a:t>İlişkisel ve İlişkisel Olmayan (NoSQL) Veri Tabanı Sistemleri Mimari Performansının Yönetim Bilişim Sistemleri Kapsamında İncelenmesi</a:t>
            </a:r>
          </a:p>
        </p:txBody>
      </p:sp>
      <p:sp>
        <p:nvSpPr>
          <p:cNvPr name="TextBox 5" id="5"/>
          <p:cNvSpPr txBox="true"/>
          <p:nvPr/>
        </p:nvSpPr>
        <p:spPr>
          <a:xfrm rot="0">
            <a:off x="13083077" y="9151112"/>
            <a:ext cx="5204923" cy="1135888"/>
          </a:xfrm>
          <a:prstGeom prst="rect">
            <a:avLst/>
          </a:prstGeom>
        </p:spPr>
        <p:txBody>
          <a:bodyPr anchor="t" rtlCol="false" tIns="0" lIns="0" bIns="0" rIns="0">
            <a:spAutoFit/>
          </a:bodyPr>
          <a:lstStyle/>
          <a:p>
            <a:pPr algn="ctr">
              <a:lnSpc>
                <a:spcPts val="4586"/>
              </a:lnSpc>
            </a:pPr>
            <a:r>
              <a:rPr lang="en-US" sz="3275">
                <a:solidFill>
                  <a:srgbClr val="000000"/>
                </a:solidFill>
                <a:latin typeface="Charmonman"/>
              </a:rPr>
              <a:t>ÖZETİ HAZIRLAYAN</a:t>
            </a:r>
            <a:r>
              <a:rPr lang="en-US" sz="3275">
                <a:solidFill>
                  <a:srgbClr val="42341E"/>
                </a:solidFill>
                <a:latin typeface="Charmonman"/>
              </a:rPr>
              <a:t> </a:t>
            </a:r>
          </a:p>
          <a:p>
            <a:pPr algn="ctr">
              <a:lnSpc>
                <a:spcPts val="4586"/>
              </a:lnSpc>
              <a:spcBef>
                <a:spcPct val="0"/>
              </a:spcBef>
            </a:pPr>
            <a:r>
              <a:rPr lang="en-US" sz="3275">
                <a:solidFill>
                  <a:srgbClr val="42341E"/>
                </a:solidFill>
                <a:latin typeface="Arima Madurai"/>
              </a:rPr>
              <a:t>ZEHRA ÇİÇEK</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1ED"/>
        </a:solidFill>
      </p:bgPr>
    </p:bg>
    <p:spTree>
      <p:nvGrpSpPr>
        <p:cNvPr id="1" name=""/>
        <p:cNvGrpSpPr/>
        <p:nvPr/>
      </p:nvGrpSpPr>
      <p:grpSpPr>
        <a:xfrm>
          <a:off x="0" y="0"/>
          <a:ext cx="0" cy="0"/>
          <a:chOff x="0" y="0"/>
          <a:chExt cx="0" cy="0"/>
        </a:xfrm>
      </p:grpSpPr>
      <p:sp>
        <p:nvSpPr>
          <p:cNvPr name="AutoShape 2" id="2"/>
          <p:cNvSpPr/>
          <p:nvPr/>
        </p:nvSpPr>
        <p:spPr>
          <a:xfrm rot="0">
            <a:off x="0" y="1843974"/>
            <a:ext cx="18288000" cy="0"/>
          </a:xfrm>
          <a:prstGeom prst="line">
            <a:avLst/>
          </a:prstGeom>
          <a:ln cap="flat" w="9525">
            <a:solidFill>
              <a:srgbClr val="42341E"/>
            </a:solidFill>
            <a:prstDash val="solid"/>
            <a:headEnd type="none" len="sm" w="sm"/>
            <a:tailEnd type="none" len="sm" w="sm"/>
          </a:ln>
        </p:spPr>
      </p:sp>
      <p:sp>
        <p:nvSpPr>
          <p:cNvPr name="AutoShape 3" id="3"/>
          <p:cNvSpPr/>
          <p:nvPr/>
        </p:nvSpPr>
        <p:spPr>
          <a:xfrm rot="0">
            <a:off x="2323721" y="9258300"/>
            <a:ext cx="15964279" cy="0"/>
          </a:xfrm>
          <a:prstGeom prst="line">
            <a:avLst/>
          </a:prstGeom>
          <a:ln cap="flat" w="9525">
            <a:solidFill>
              <a:srgbClr val="42341E"/>
            </a:solidFill>
            <a:prstDash val="solid"/>
            <a:headEnd type="none" len="sm" w="sm"/>
            <a:tailEnd type="none" len="sm" w="sm"/>
          </a:ln>
        </p:spPr>
      </p:sp>
      <p:sp>
        <p:nvSpPr>
          <p:cNvPr name="Freeform 4" id="4"/>
          <p:cNvSpPr/>
          <p:nvPr/>
        </p:nvSpPr>
        <p:spPr>
          <a:xfrm flipH="false" flipV="false" rot="0">
            <a:off x="10635701" y="2756157"/>
            <a:ext cx="6623599" cy="471798"/>
          </a:xfrm>
          <a:custGeom>
            <a:avLst/>
            <a:gdLst/>
            <a:ahLst/>
            <a:cxnLst/>
            <a:rect r="r" b="b" t="t" l="l"/>
            <a:pathLst>
              <a:path h="471798" w="6623599">
                <a:moveTo>
                  <a:pt x="0" y="0"/>
                </a:moveTo>
                <a:lnTo>
                  <a:pt x="6623599" y="0"/>
                </a:lnTo>
                <a:lnTo>
                  <a:pt x="6623599" y="471799"/>
                </a:lnTo>
                <a:lnTo>
                  <a:pt x="0" y="471799"/>
                </a:lnTo>
                <a:lnTo>
                  <a:pt x="0" y="0"/>
                </a:lnTo>
                <a:close/>
              </a:path>
            </a:pathLst>
          </a:custGeom>
          <a:blipFill>
            <a:blip r:embed="rId2"/>
            <a:stretch>
              <a:fillRect l="-181" t="-28444" r="-2722" b="-15586"/>
            </a:stretch>
          </a:blipFill>
        </p:spPr>
      </p:sp>
      <p:sp>
        <p:nvSpPr>
          <p:cNvPr name="Freeform 5" id="5"/>
          <p:cNvSpPr/>
          <p:nvPr/>
        </p:nvSpPr>
        <p:spPr>
          <a:xfrm flipH="false" flipV="false" rot="0">
            <a:off x="10635701" y="4289939"/>
            <a:ext cx="6623599" cy="1255962"/>
          </a:xfrm>
          <a:custGeom>
            <a:avLst/>
            <a:gdLst/>
            <a:ahLst/>
            <a:cxnLst/>
            <a:rect r="r" b="b" t="t" l="l"/>
            <a:pathLst>
              <a:path h="1255962" w="6623599">
                <a:moveTo>
                  <a:pt x="0" y="0"/>
                </a:moveTo>
                <a:lnTo>
                  <a:pt x="6623599" y="0"/>
                </a:lnTo>
                <a:lnTo>
                  <a:pt x="6623599" y="1255962"/>
                </a:lnTo>
                <a:lnTo>
                  <a:pt x="0" y="1255962"/>
                </a:lnTo>
                <a:lnTo>
                  <a:pt x="0" y="0"/>
                </a:lnTo>
                <a:close/>
              </a:path>
            </a:pathLst>
          </a:custGeom>
          <a:blipFill>
            <a:blip r:embed="rId3"/>
            <a:stretch>
              <a:fillRect l="-2039" t="0" r="-3564" b="-5882"/>
            </a:stretch>
          </a:blipFill>
        </p:spPr>
      </p:sp>
      <p:sp>
        <p:nvSpPr>
          <p:cNvPr name="Freeform 6" id="6"/>
          <p:cNvSpPr/>
          <p:nvPr/>
        </p:nvSpPr>
        <p:spPr>
          <a:xfrm flipH="false" flipV="false" rot="0">
            <a:off x="10635701" y="6445960"/>
            <a:ext cx="6623599" cy="2697830"/>
          </a:xfrm>
          <a:custGeom>
            <a:avLst/>
            <a:gdLst/>
            <a:ahLst/>
            <a:cxnLst/>
            <a:rect r="r" b="b" t="t" l="l"/>
            <a:pathLst>
              <a:path h="2697830" w="6623599">
                <a:moveTo>
                  <a:pt x="0" y="0"/>
                </a:moveTo>
                <a:lnTo>
                  <a:pt x="6623599" y="0"/>
                </a:lnTo>
                <a:lnTo>
                  <a:pt x="6623599" y="2697830"/>
                </a:lnTo>
                <a:lnTo>
                  <a:pt x="0" y="2697830"/>
                </a:lnTo>
                <a:lnTo>
                  <a:pt x="0" y="0"/>
                </a:lnTo>
                <a:close/>
              </a:path>
            </a:pathLst>
          </a:custGeom>
          <a:blipFill>
            <a:blip r:embed="rId4"/>
            <a:stretch>
              <a:fillRect l="-179" t="-3542" r="-1074" b="-5717"/>
            </a:stretch>
          </a:blipFill>
        </p:spPr>
      </p:sp>
      <p:sp>
        <p:nvSpPr>
          <p:cNvPr name="TextBox 7" id="7"/>
          <p:cNvSpPr txBox="true"/>
          <p:nvPr/>
        </p:nvSpPr>
        <p:spPr>
          <a:xfrm rot="0">
            <a:off x="1028700" y="2327559"/>
            <a:ext cx="8252596" cy="4399082"/>
          </a:xfrm>
          <a:prstGeom prst="rect">
            <a:avLst/>
          </a:prstGeom>
        </p:spPr>
        <p:txBody>
          <a:bodyPr anchor="t" rtlCol="false" tIns="0" lIns="0" bIns="0" rIns="0">
            <a:spAutoFit/>
          </a:bodyPr>
          <a:lstStyle/>
          <a:p>
            <a:pPr>
              <a:lnSpc>
                <a:spcPts val="3219"/>
              </a:lnSpc>
            </a:pPr>
            <a:r>
              <a:rPr lang="en-US" sz="2299">
                <a:solidFill>
                  <a:srgbClr val="42341E"/>
                </a:solidFill>
                <a:latin typeface="Rafale"/>
              </a:rPr>
              <a:t>Bu çalışmada üç farklı veri tabanı sorgusu kullanılmıştır.</a:t>
            </a:r>
          </a:p>
          <a:p>
            <a:pPr>
              <a:lnSpc>
                <a:spcPts val="3219"/>
              </a:lnSpc>
            </a:pPr>
            <a:r>
              <a:rPr lang="en-US" sz="2299">
                <a:solidFill>
                  <a:srgbClr val="42341E"/>
                </a:solidFill>
                <a:latin typeface="Rafale"/>
              </a:rPr>
              <a:t> </a:t>
            </a:r>
          </a:p>
          <a:p>
            <a:pPr>
              <a:lnSpc>
                <a:spcPts val="3219"/>
              </a:lnSpc>
            </a:pPr>
            <a:r>
              <a:rPr lang="en-US" sz="2299">
                <a:solidFill>
                  <a:srgbClr val="42341E"/>
                </a:solidFill>
                <a:latin typeface="Rafale"/>
              </a:rPr>
              <a:t>Birinci sorgu için sadece “SELECT” deyimi içeren basit bir sorgu hazırlanmıştır. </a:t>
            </a:r>
          </a:p>
          <a:p>
            <a:pPr>
              <a:lnSpc>
                <a:spcPts val="3219"/>
              </a:lnSpc>
            </a:pPr>
          </a:p>
          <a:p>
            <a:pPr>
              <a:lnSpc>
                <a:spcPts val="3219"/>
              </a:lnSpc>
            </a:pPr>
            <a:r>
              <a:rPr lang="en-US" sz="2299">
                <a:solidFill>
                  <a:srgbClr val="42341E"/>
                </a:solidFill>
                <a:latin typeface="Rafale"/>
              </a:rPr>
              <a:t>İkinci sorgu için daha karmaşık “INNER JOIN” deyimi içeren bir sorgu hazırlanmıştır. </a:t>
            </a:r>
          </a:p>
          <a:p>
            <a:pPr>
              <a:lnSpc>
                <a:spcPts val="3219"/>
              </a:lnSpc>
            </a:pPr>
          </a:p>
          <a:p>
            <a:pPr>
              <a:lnSpc>
                <a:spcPts val="3219"/>
              </a:lnSpc>
            </a:pPr>
            <a:r>
              <a:rPr lang="en-US" sz="2299">
                <a:solidFill>
                  <a:srgbClr val="42341E"/>
                </a:solidFill>
                <a:latin typeface="Rafale"/>
              </a:rPr>
              <a:t>Üçüncü sorgu için ise “SELECT” ile birlikte iç içe “JOIN”, “INNER JOIN” ve “WHERE” deyimi içeren detaylı karmaşık bir sorgu hazırlanmıştır. </a:t>
            </a:r>
          </a:p>
        </p:txBody>
      </p:sp>
      <p:sp>
        <p:nvSpPr>
          <p:cNvPr name="TextBox 8" id="8"/>
          <p:cNvSpPr txBox="true"/>
          <p:nvPr/>
        </p:nvSpPr>
        <p:spPr>
          <a:xfrm rot="0">
            <a:off x="1028700" y="933450"/>
            <a:ext cx="16230600" cy="764456"/>
          </a:xfrm>
          <a:prstGeom prst="rect">
            <a:avLst/>
          </a:prstGeom>
        </p:spPr>
        <p:txBody>
          <a:bodyPr anchor="t" rtlCol="false" tIns="0" lIns="0" bIns="0" rIns="0">
            <a:spAutoFit/>
          </a:bodyPr>
          <a:lstStyle/>
          <a:p>
            <a:pPr>
              <a:lnSpc>
                <a:spcPts val="6163"/>
              </a:lnSpc>
            </a:pPr>
            <a:r>
              <a:rPr lang="en-US" sz="4402">
                <a:solidFill>
                  <a:srgbClr val="42341E"/>
                </a:solidFill>
                <a:latin typeface="Rafale"/>
              </a:rPr>
              <a:t>VERI TABANI SORGULARI</a:t>
            </a:r>
          </a:p>
        </p:txBody>
      </p:sp>
      <p:sp>
        <p:nvSpPr>
          <p:cNvPr name="TextBox 9" id="9"/>
          <p:cNvSpPr txBox="true"/>
          <p:nvPr/>
        </p:nvSpPr>
        <p:spPr>
          <a:xfrm rot="0">
            <a:off x="330453" y="8488366"/>
            <a:ext cx="1396494" cy="1377907"/>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09</a:t>
            </a:r>
          </a:p>
        </p:txBody>
      </p:sp>
      <p:sp>
        <p:nvSpPr>
          <p:cNvPr name="TextBox 10" id="10"/>
          <p:cNvSpPr txBox="true"/>
          <p:nvPr/>
        </p:nvSpPr>
        <p:spPr>
          <a:xfrm rot="0">
            <a:off x="10389721" y="2089461"/>
            <a:ext cx="2174063" cy="523821"/>
          </a:xfrm>
          <a:prstGeom prst="rect">
            <a:avLst/>
          </a:prstGeom>
        </p:spPr>
        <p:txBody>
          <a:bodyPr anchor="t" rtlCol="false" tIns="0" lIns="0" bIns="0" rIns="0">
            <a:spAutoFit/>
          </a:bodyPr>
          <a:lstStyle/>
          <a:p>
            <a:pPr algn="ctr">
              <a:lnSpc>
                <a:spcPts val="4200"/>
              </a:lnSpc>
              <a:spcBef>
                <a:spcPct val="0"/>
              </a:spcBef>
            </a:pPr>
            <a:r>
              <a:rPr lang="en-US" sz="3000">
                <a:solidFill>
                  <a:srgbClr val="42341E"/>
                </a:solidFill>
                <a:latin typeface="Rafale"/>
              </a:rPr>
              <a:t>Sorgu 1: Basit</a:t>
            </a:r>
          </a:p>
        </p:txBody>
      </p:sp>
      <p:sp>
        <p:nvSpPr>
          <p:cNvPr name="TextBox 11" id="11"/>
          <p:cNvSpPr txBox="true"/>
          <p:nvPr/>
        </p:nvSpPr>
        <p:spPr>
          <a:xfrm rot="0">
            <a:off x="10389721" y="3508943"/>
            <a:ext cx="3074991" cy="523821"/>
          </a:xfrm>
          <a:prstGeom prst="rect">
            <a:avLst/>
          </a:prstGeom>
        </p:spPr>
        <p:txBody>
          <a:bodyPr anchor="t" rtlCol="false" tIns="0" lIns="0" bIns="0" rIns="0">
            <a:spAutoFit/>
          </a:bodyPr>
          <a:lstStyle/>
          <a:p>
            <a:pPr algn="ctr">
              <a:lnSpc>
                <a:spcPts val="4200"/>
              </a:lnSpc>
              <a:spcBef>
                <a:spcPct val="0"/>
              </a:spcBef>
            </a:pPr>
            <a:r>
              <a:rPr lang="en-US" sz="3000">
                <a:solidFill>
                  <a:srgbClr val="42341E"/>
                </a:solidFill>
                <a:latin typeface="Rafale"/>
              </a:rPr>
              <a:t>Sorgu 2: Karmaşık</a:t>
            </a:r>
          </a:p>
        </p:txBody>
      </p:sp>
      <p:sp>
        <p:nvSpPr>
          <p:cNvPr name="TextBox 12" id="12"/>
          <p:cNvSpPr txBox="true"/>
          <p:nvPr/>
        </p:nvSpPr>
        <p:spPr>
          <a:xfrm rot="0">
            <a:off x="10389721" y="5779264"/>
            <a:ext cx="4662027" cy="523821"/>
          </a:xfrm>
          <a:prstGeom prst="rect">
            <a:avLst/>
          </a:prstGeom>
        </p:spPr>
        <p:txBody>
          <a:bodyPr anchor="t" rtlCol="false" tIns="0" lIns="0" bIns="0" rIns="0">
            <a:spAutoFit/>
          </a:bodyPr>
          <a:lstStyle/>
          <a:p>
            <a:pPr algn="ctr">
              <a:lnSpc>
                <a:spcPts val="4200"/>
              </a:lnSpc>
              <a:spcBef>
                <a:spcPct val="0"/>
              </a:spcBef>
            </a:pPr>
            <a:r>
              <a:rPr lang="en-US" sz="3000">
                <a:solidFill>
                  <a:srgbClr val="42341E"/>
                </a:solidFill>
                <a:latin typeface="Rafale"/>
              </a:rPr>
              <a:t>Sorgu 3: Detaylı ve karmaşık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1ED"/>
        </a:solidFill>
      </p:bgPr>
    </p:bg>
    <p:spTree>
      <p:nvGrpSpPr>
        <p:cNvPr id="1" name=""/>
        <p:cNvGrpSpPr/>
        <p:nvPr/>
      </p:nvGrpSpPr>
      <p:grpSpPr>
        <a:xfrm>
          <a:off x="0" y="0"/>
          <a:ext cx="0" cy="0"/>
          <a:chOff x="0" y="0"/>
          <a:chExt cx="0" cy="0"/>
        </a:xfrm>
      </p:grpSpPr>
      <p:sp>
        <p:nvSpPr>
          <p:cNvPr name="AutoShape 2" id="2"/>
          <p:cNvSpPr/>
          <p:nvPr/>
        </p:nvSpPr>
        <p:spPr>
          <a:xfrm rot="0">
            <a:off x="0" y="1843974"/>
            <a:ext cx="18288000" cy="0"/>
          </a:xfrm>
          <a:prstGeom prst="line">
            <a:avLst/>
          </a:prstGeom>
          <a:ln cap="flat" w="9525">
            <a:solidFill>
              <a:srgbClr val="42341E"/>
            </a:solidFill>
            <a:prstDash val="solid"/>
            <a:headEnd type="none" len="sm" w="sm"/>
            <a:tailEnd type="none" len="sm" w="sm"/>
          </a:ln>
        </p:spPr>
      </p:sp>
      <p:sp>
        <p:nvSpPr>
          <p:cNvPr name="AutoShape 3" id="3"/>
          <p:cNvSpPr/>
          <p:nvPr/>
        </p:nvSpPr>
        <p:spPr>
          <a:xfrm rot="0">
            <a:off x="2323721" y="9258300"/>
            <a:ext cx="15964279" cy="0"/>
          </a:xfrm>
          <a:prstGeom prst="line">
            <a:avLst/>
          </a:prstGeom>
          <a:ln cap="flat" w="9525">
            <a:solidFill>
              <a:srgbClr val="42341E"/>
            </a:solidFill>
            <a:prstDash val="solid"/>
            <a:headEnd type="none" len="sm" w="sm"/>
            <a:tailEnd type="none" len="sm" w="sm"/>
          </a:ln>
        </p:spPr>
      </p:sp>
      <p:sp>
        <p:nvSpPr>
          <p:cNvPr name="Freeform 4" id="4"/>
          <p:cNvSpPr/>
          <p:nvPr/>
        </p:nvSpPr>
        <p:spPr>
          <a:xfrm flipH="false" flipV="false" rot="0">
            <a:off x="10296595" y="5594795"/>
            <a:ext cx="6414365" cy="1038245"/>
          </a:xfrm>
          <a:custGeom>
            <a:avLst/>
            <a:gdLst/>
            <a:ahLst/>
            <a:cxnLst/>
            <a:rect r="r" b="b" t="t" l="l"/>
            <a:pathLst>
              <a:path h="1038245" w="6414365">
                <a:moveTo>
                  <a:pt x="0" y="0"/>
                </a:moveTo>
                <a:lnTo>
                  <a:pt x="6414365" y="0"/>
                </a:lnTo>
                <a:lnTo>
                  <a:pt x="6414365" y="1038245"/>
                </a:lnTo>
                <a:lnTo>
                  <a:pt x="0" y="1038245"/>
                </a:lnTo>
                <a:lnTo>
                  <a:pt x="0" y="0"/>
                </a:lnTo>
                <a:close/>
              </a:path>
            </a:pathLst>
          </a:custGeom>
          <a:blipFill>
            <a:blip r:embed="rId2"/>
            <a:stretch>
              <a:fillRect l="-1456" t="-7875" r="-1821" b="-11459"/>
            </a:stretch>
          </a:blipFill>
        </p:spPr>
      </p:sp>
      <p:sp>
        <p:nvSpPr>
          <p:cNvPr name="Freeform 5" id="5"/>
          <p:cNvSpPr/>
          <p:nvPr/>
        </p:nvSpPr>
        <p:spPr>
          <a:xfrm flipH="false" flipV="false" rot="0">
            <a:off x="10430442" y="7917523"/>
            <a:ext cx="6414365" cy="971747"/>
          </a:xfrm>
          <a:custGeom>
            <a:avLst/>
            <a:gdLst/>
            <a:ahLst/>
            <a:cxnLst/>
            <a:rect r="r" b="b" t="t" l="l"/>
            <a:pathLst>
              <a:path h="971747" w="6414365">
                <a:moveTo>
                  <a:pt x="0" y="0"/>
                </a:moveTo>
                <a:lnTo>
                  <a:pt x="6414365" y="0"/>
                </a:lnTo>
                <a:lnTo>
                  <a:pt x="6414365" y="971747"/>
                </a:lnTo>
                <a:lnTo>
                  <a:pt x="0" y="971747"/>
                </a:lnTo>
                <a:lnTo>
                  <a:pt x="0" y="0"/>
                </a:lnTo>
                <a:close/>
              </a:path>
            </a:pathLst>
          </a:custGeom>
          <a:blipFill>
            <a:blip r:embed="rId3"/>
            <a:stretch>
              <a:fillRect l="-1085" t="-7691" r="-1628" b="-9557"/>
            </a:stretch>
          </a:blipFill>
        </p:spPr>
      </p:sp>
      <p:sp>
        <p:nvSpPr>
          <p:cNvPr name="TextBox 6" id="6"/>
          <p:cNvSpPr txBox="true"/>
          <p:nvPr/>
        </p:nvSpPr>
        <p:spPr>
          <a:xfrm rot="0">
            <a:off x="1181667" y="2223715"/>
            <a:ext cx="7694640" cy="5999210"/>
          </a:xfrm>
          <a:prstGeom prst="rect">
            <a:avLst/>
          </a:prstGeom>
        </p:spPr>
        <p:txBody>
          <a:bodyPr anchor="t" rtlCol="false" tIns="0" lIns="0" bIns="0" rIns="0">
            <a:spAutoFit/>
          </a:bodyPr>
          <a:lstStyle/>
          <a:p>
            <a:pPr>
              <a:lnSpc>
                <a:spcPts val="3219"/>
              </a:lnSpc>
            </a:pPr>
            <a:r>
              <a:rPr lang="en-US" sz="2299">
                <a:solidFill>
                  <a:srgbClr val="42341E"/>
                </a:solidFill>
                <a:latin typeface="Rafale"/>
              </a:rPr>
              <a:t>Projede ölçümler için öncelikle zaman kavramı ön planda tutulması hedeflenmiştir. Zaman ölçümleri için üç yöntem ile hareket edilmiştir. </a:t>
            </a:r>
          </a:p>
          <a:p>
            <a:pPr>
              <a:lnSpc>
                <a:spcPts val="3219"/>
              </a:lnSpc>
            </a:pPr>
          </a:p>
          <a:p>
            <a:pPr>
              <a:lnSpc>
                <a:spcPts val="3219"/>
              </a:lnSpc>
            </a:pPr>
            <a:r>
              <a:rPr lang="en-US" sz="2299">
                <a:solidFill>
                  <a:srgbClr val="42341E"/>
                </a:solidFill>
                <a:latin typeface="Rafale"/>
              </a:rPr>
              <a:t>Birinci yöntem; Clock() fonksiyonu kullanımı ile belirli bir süre CPU üzerinde harcanan zaman sonuçlarının elde edilmesini sağlamaktır. </a:t>
            </a:r>
          </a:p>
          <a:p>
            <a:pPr>
              <a:lnSpc>
                <a:spcPts val="3219"/>
              </a:lnSpc>
            </a:pPr>
            <a:r>
              <a:rPr lang="en-US" sz="2299">
                <a:solidFill>
                  <a:srgbClr val="42341E"/>
                </a:solidFill>
                <a:latin typeface="Rafale"/>
              </a:rPr>
              <a:t>İkinci yöntem; milisaniye hassasiyetiyle zamanlamaları sağlayan Gettimeofday() fonksiyonu kullanılarak sonuçların elde edilmesini sağlamaktır.</a:t>
            </a:r>
          </a:p>
          <a:p>
            <a:pPr>
              <a:lnSpc>
                <a:spcPts val="3219"/>
              </a:lnSpc>
            </a:pPr>
            <a:r>
              <a:rPr lang="en-US" sz="2299">
                <a:solidFill>
                  <a:srgbClr val="42341E"/>
                </a:solidFill>
                <a:latin typeface="Rafale"/>
              </a:rPr>
              <a:t>Üçüncü yöntem; Slow Query Log (Yavaş sorgu kaydı) olarak adlandırılmaktadır. Her veri tabanı zamanı ölçmek için kendi yöntemini sunmaktadır. Bir veri tabanı için önceden belirlenmiş uzun süren sorguları kaydedebilir ve mikro saniye doğruluğu için yapılandırılabilmektedir </a:t>
            </a:r>
          </a:p>
        </p:txBody>
      </p:sp>
      <p:sp>
        <p:nvSpPr>
          <p:cNvPr name="TextBox 7" id="7"/>
          <p:cNvSpPr txBox="true"/>
          <p:nvPr/>
        </p:nvSpPr>
        <p:spPr>
          <a:xfrm rot="0">
            <a:off x="1009650" y="1033187"/>
            <a:ext cx="16230600" cy="764456"/>
          </a:xfrm>
          <a:prstGeom prst="rect">
            <a:avLst/>
          </a:prstGeom>
        </p:spPr>
        <p:txBody>
          <a:bodyPr anchor="t" rtlCol="false" tIns="0" lIns="0" bIns="0" rIns="0">
            <a:spAutoFit/>
          </a:bodyPr>
          <a:lstStyle/>
          <a:p>
            <a:pPr>
              <a:lnSpc>
                <a:spcPts val="6163"/>
              </a:lnSpc>
            </a:pPr>
            <a:r>
              <a:rPr lang="en-US" sz="4402">
                <a:solidFill>
                  <a:srgbClr val="42341E"/>
                </a:solidFill>
                <a:latin typeface="Rafale"/>
              </a:rPr>
              <a:t>ÖLÇÜMLER</a:t>
            </a:r>
          </a:p>
        </p:txBody>
      </p:sp>
      <p:sp>
        <p:nvSpPr>
          <p:cNvPr name="TextBox 8" id="8"/>
          <p:cNvSpPr txBox="true"/>
          <p:nvPr/>
        </p:nvSpPr>
        <p:spPr>
          <a:xfrm rot="0">
            <a:off x="330453" y="8488366"/>
            <a:ext cx="1396494" cy="1377907"/>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10</a:t>
            </a:r>
          </a:p>
        </p:txBody>
      </p:sp>
      <p:sp>
        <p:nvSpPr>
          <p:cNvPr name="TextBox 9" id="9"/>
          <p:cNvSpPr txBox="true"/>
          <p:nvPr/>
        </p:nvSpPr>
        <p:spPr>
          <a:xfrm rot="0">
            <a:off x="9369667" y="2223715"/>
            <a:ext cx="8268222" cy="2398922"/>
          </a:xfrm>
          <a:prstGeom prst="rect">
            <a:avLst/>
          </a:prstGeom>
        </p:spPr>
        <p:txBody>
          <a:bodyPr anchor="t" rtlCol="false" tIns="0" lIns="0" bIns="0" rIns="0">
            <a:spAutoFit/>
          </a:bodyPr>
          <a:lstStyle/>
          <a:p>
            <a:pPr algn="ctr">
              <a:lnSpc>
                <a:spcPts val="3220"/>
              </a:lnSpc>
            </a:pPr>
            <a:r>
              <a:rPr lang="en-US" sz="2300">
                <a:solidFill>
                  <a:srgbClr val="42341E"/>
                </a:solidFill>
                <a:latin typeface="Rafale"/>
              </a:rPr>
              <a:t>ÖLÇÜM METRIKLERI</a:t>
            </a:r>
          </a:p>
          <a:p>
            <a:pPr>
              <a:lnSpc>
                <a:spcPts val="3220"/>
              </a:lnSpc>
              <a:spcBef>
                <a:spcPct val="0"/>
              </a:spcBef>
            </a:pPr>
            <a:r>
              <a:rPr lang="en-US" sz="2300">
                <a:solidFill>
                  <a:srgbClr val="42341E"/>
                </a:solidFill>
                <a:latin typeface="Rafale"/>
              </a:rPr>
              <a:t>Veri tabanlarının performansını ölçmek için ortak bir metrik gereklidir. Bir uygulama için en önemli faktör, bir görevi tamamlamak için gereken süre ve veri tabanının bir işlemi tamamlaması durumu için gerekli zamandır. Bu kavramlar iyi anlaşılmalı ve birbirinden ayrı tutulmalıdır. </a:t>
            </a:r>
          </a:p>
        </p:txBody>
      </p:sp>
      <p:sp>
        <p:nvSpPr>
          <p:cNvPr name="TextBox 10" id="10"/>
          <p:cNvSpPr txBox="true"/>
          <p:nvPr/>
        </p:nvSpPr>
        <p:spPr>
          <a:xfrm rot="0">
            <a:off x="10045779" y="7023565"/>
            <a:ext cx="6915998" cy="724953"/>
          </a:xfrm>
          <a:prstGeom prst="rect">
            <a:avLst/>
          </a:prstGeom>
        </p:spPr>
        <p:txBody>
          <a:bodyPr anchor="t" rtlCol="false" tIns="0" lIns="0" bIns="0" rIns="0">
            <a:spAutoFit/>
          </a:bodyPr>
          <a:lstStyle/>
          <a:p>
            <a:pPr algn="ctr">
              <a:lnSpc>
                <a:spcPts val="2954"/>
              </a:lnSpc>
              <a:spcBef>
                <a:spcPct val="0"/>
              </a:spcBef>
            </a:pPr>
            <a:r>
              <a:rPr lang="en-US" sz="2110">
                <a:solidFill>
                  <a:srgbClr val="42341E"/>
                </a:solidFill>
                <a:latin typeface="Abril Fatface"/>
              </a:rPr>
              <a:t>Her iş parçacığının saniye saniye sorgu başına nasıl tepki verdiğini ölçmek için aşağıdaki formül kullanılır. </a:t>
            </a:r>
          </a:p>
        </p:txBody>
      </p:sp>
      <p:sp>
        <p:nvSpPr>
          <p:cNvPr name="TextBox 11" id="11"/>
          <p:cNvSpPr txBox="true"/>
          <p:nvPr/>
        </p:nvSpPr>
        <p:spPr>
          <a:xfrm rot="0">
            <a:off x="10045779" y="4938205"/>
            <a:ext cx="6915998" cy="313690"/>
          </a:xfrm>
          <a:prstGeom prst="rect">
            <a:avLst/>
          </a:prstGeom>
        </p:spPr>
        <p:txBody>
          <a:bodyPr anchor="t" rtlCol="false" tIns="0" lIns="0" bIns="0" rIns="0">
            <a:spAutoFit/>
          </a:bodyPr>
          <a:lstStyle/>
          <a:p>
            <a:pPr algn="ctr">
              <a:lnSpc>
                <a:spcPts val="2659"/>
              </a:lnSpc>
              <a:spcBef>
                <a:spcPct val="0"/>
              </a:spcBef>
            </a:pPr>
            <a:r>
              <a:rPr lang="en-US" sz="1899">
                <a:solidFill>
                  <a:srgbClr val="42341E"/>
                </a:solidFill>
                <a:latin typeface="Abril Fatface"/>
              </a:rPr>
              <a:t>Aşağıdaki formül sorguları hesaplamak için kullanılmaktadır.</a:t>
            </a:r>
          </a:p>
        </p:txBody>
      </p:sp>
      <p:sp>
        <p:nvSpPr>
          <p:cNvPr name="AutoShape 12" id="12"/>
          <p:cNvSpPr/>
          <p:nvPr/>
        </p:nvSpPr>
        <p:spPr>
          <a:xfrm flipV="true">
            <a:off x="9105900" y="1897380"/>
            <a:ext cx="0" cy="7360902"/>
          </a:xfrm>
          <a:prstGeom prst="line">
            <a:avLst/>
          </a:prstGeom>
          <a:ln cap="flat" w="38100">
            <a:solidFill>
              <a:srgbClr val="42341E"/>
            </a:solidFill>
            <a:prstDash val="sysDot"/>
            <a:headEnd type="none" len="sm" w="sm"/>
            <a:tailEnd type="none" len="sm" w="sm"/>
          </a:ln>
        </p:spPr>
      </p:sp>
    </p:spTree>
  </p:cSld>
  <p:clrMapOvr>
    <a:masterClrMapping/>
  </p:clrMapOvr>
</p:sld>
</file>

<file path=ppt/slides/slide12.xml><?xml version="1.0" encoding="utf-8"?>
<p:sld xmlns:p="http://schemas.openxmlformats.org/presentationml/2006/main" xmlns:a="http://schemas.openxmlformats.org/drawingml/2006/main">
  <p:cSld>
    <p:bg>
      <p:bgPr>
        <a:solidFill>
          <a:srgbClr val="F4F1ED"/>
        </a:solidFill>
      </p:bgPr>
    </p:bg>
    <p:spTree>
      <p:nvGrpSpPr>
        <p:cNvPr id="1" name=""/>
        <p:cNvGrpSpPr/>
        <p:nvPr/>
      </p:nvGrpSpPr>
      <p:grpSpPr>
        <a:xfrm>
          <a:off x="0" y="0"/>
          <a:ext cx="0" cy="0"/>
          <a:chOff x="0" y="0"/>
          <a:chExt cx="0" cy="0"/>
        </a:xfrm>
      </p:grpSpPr>
      <p:sp>
        <p:nvSpPr>
          <p:cNvPr name="AutoShape 2" id="2"/>
          <p:cNvSpPr/>
          <p:nvPr/>
        </p:nvSpPr>
        <p:spPr>
          <a:xfrm rot="0">
            <a:off x="0" y="1843974"/>
            <a:ext cx="18288000" cy="0"/>
          </a:xfrm>
          <a:prstGeom prst="line">
            <a:avLst/>
          </a:prstGeom>
          <a:ln cap="flat" w="9525">
            <a:solidFill>
              <a:srgbClr val="42341E"/>
            </a:solidFill>
            <a:prstDash val="solid"/>
            <a:headEnd type="none" len="sm" w="sm"/>
            <a:tailEnd type="none" len="sm" w="sm"/>
          </a:ln>
        </p:spPr>
      </p:sp>
      <p:sp>
        <p:nvSpPr>
          <p:cNvPr name="AutoShape 3" id="3"/>
          <p:cNvSpPr/>
          <p:nvPr/>
        </p:nvSpPr>
        <p:spPr>
          <a:xfrm rot="0">
            <a:off x="2323721" y="9258300"/>
            <a:ext cx="15964279" cy="0"/>
          </a:xfrm>
          <a:prstGeom prst="line">
            <a:avLst/>
          </a:prstGeom>
          <a:ln cap="flat" w="9525">
            <a:solidFill>
              <a:srgbClr val="42341E"/>
            </a:solidFill>
            <a:prstDash val="solid"/>
            <a:headEnd type="none" len="sm" w="sm"/>
            <a:tailEnd type="none" len="sm" w="sm"/>
          </a:ln>
        </p:spPr>
      </p:sp>
      <p:sp>
        <p:nvSpPr>
          <p:cNvPr name="TextBox 4" id="4"/>
          <p:cNvSpPr txBox="true"/>
          <p:nvPr/>
        </p:nvSpPr>
        <p:spPr>
          <a:xfrm rot="0">
            <a:off x="1028700" y="2505075"/>
            <a:ext cx="16230600" cy="5219701"/>
          </a:xfrm>
          <a:prstGeom prst="rect">
            <a:avLst/>
          </a:prstGeom>
        </p:spPr>
        <p:txBody>
          <a:bodyPr anchor="t" rtlCol="false" tIns="0" lIns="0" bIns="0" rIns="0">
            <a:spAutoFit/>
          </a:bodyPr>
          <a:lstStyle/>
          <a:p>
            <a:pPr>
              <a:lnSpc>
                <a:spcPts val="4199"/>
              </a:lnSpc>
            </a:pPr>
            <a:r>
              <a:rPr lang="en-US" sz="2999">
                <a:solidFill>
                  <a:srgbClr val="42341E"/>
                </a:solidFill>
                <a:latin typeface="Rafale"/>
              </a:rPr>
              <a:t>Bu çalışmada, veri tabanlarının farklı sorgu türlerine göre nasıl yanıt verdiği, hem okuma hem yazma işlemleriyle analiz edilmiştir. Toplam sorgu sayısı ve sonuçları grafiklerle gösterilmiştir. Ayrıca, veri tabanı boyutunun performansa etkisi incelenmiştir.</a:t>
            </a:r>
          </a:p>
          <a:p>
            <a:pPr>
              <a:lnSpc>
                <a:spcPts val="4199"/>
              </a:lnSpc>
            </a:pPr>
          </a:p>
          <a:p>
            <a:pPr>
              <a:lnSpc>
                <a:spcPts val="4199"/>
              </a:lnSpc>
            </a:pPr>
            <a:r>
              <a:rPr lang="en-US" sz="2999">
                <a:solidFill>
                  <a:srgbClr val="42341E"/>
                </a:solidFill>
                <a:latin typeface="Rafale"/>
              </a:rPr>
              <a:t>Çalışma kapsamında çeşitli durumlar yaratılarak veri tabanları detaylı olarak karşılaştırılmıştır. Ölçüm için yapılan yapılandırmalar, işlemci sayısı ve çekirdek sayısı değişkenleriyle yapılmıştır. Sorgu sayısı 500 ile 2500 arasında değişmiş ve her ölçüm beş adet test ile tamamlanmıştır.</a:t>
            </a:r>
          </a:p>
          <a:p>
            <a:pPr>
              <a:lnSpc>
                <a:spcPts val="4199"/>
              </a:lnSpc>
            </a:pPr>
          </a:p>
          <a:p>
            <a:pPr>
              <a:lnSpc>
                <a:spcPts val="4199"/>
              </a:lnSpc>
            </a:pPr>
            <a:r>
              <a:rPr lang="en-US" sz="2999">
                <a:solidFill>
                  <a:srgbClr val="42341E"/>
                </a:solidFill>
                <a:latin typeface="Rafale"/>
              </a:rPr>
              <a:t>MySQL ve MongoDB veri tabanlarına eşdeğer miktarda sorgu yapılmıştır. Bu sorgular, belirli koşullara dayalı olarak yapılmış ve ölçümler, tanımlanan metrikler doğrultusunda hesaplanmıştır.</a:t>
            </a:r>
          </a:p>
        </p:txBody>
      </p:sp>
      <p:sp>
        <p:nvSpPr>
          <p:cNvPr name="TextBox 5" id="5"/>
          <p:cNvSpPr txBox="true"/>
          <p:nvPr/>
        </p:nvSpPr>
        <p:spPr>
          <a:xfrm rot="0">
            <a:off x="1028700" y="933450"/>
            <a:ext cx="16230600" cy="764456"/>
          </a:xfrm>
          <a:prstGeom prst="rect">
            <a:avLst/>
          </a:prstGeom>
        </p:spPr>
        <p:txBody>
          <a:bodyPr anchor="t" rtlCol="false" tIns="0" lIns="0" bIns="0" rIns="0">
            <a:spAutoFit/>
          </a:bodyPr>
          <a:lstStyle/>
          <a:p>
            <a:pPr>
              <a:lnSpc>
                <a:spcPts val="6163"/>
              </a:lnSpc>
            </a:pPr>
            <a:r>
              <a:rPr lang="en-US" sz="4402">
                <a:solidFill>
                  <a:srgbClr val="42341E"/>
                </a:solidFill>
                <a:latin typeface="Rafale"/>
              </a:rPr>
              <a:t>ANALIZ VE SONUÇLAR</a:t>
            </a:r>
          </a:p>
        </p:txBody>
      </p:sp>
      <p:sp>
        <p:nvSpPr>
          <p:cNvPr name="TextBox 6" id="6"/>
          <p:cNvSpPr txBox="true"/>
          <p:nvPr/>
        </p:nvSpPr>
        <p:spPr>
          <a:xfrm rot="0">
            <a:off x="330453" y="8488366"/>
            <a:ext cx="1396494" cy="1377907"/>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11</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4F1ED"/>
        </a:solidFill>
      </p:bgPr>
    </p:bg>
    <p:spTree>
      <p:nvGrpSpPr>
        <p:cNvPr id="1" name=""/>
        <p:cNvGrpSpPr/>
        <p:nvPr/>
      </p:nvGrpSpPr>
      <p:grpSpPr>
        <a:xfrm>
          <a:off x="0" y="0"/>
          <a:ext cx="0" cy="0"/>
          <a:chOff x="0" y="0"/>
          <a:chExt cx="0" cy="0"/>
        </a:xfrm>
      </p:grpSpPr>
      <p:sp>
        <p:nvSpPr>
          <p:cNvPr name="AutoShape 2" id="2"/>
          <p:cNvSpPr/>
          <p:nvPr/>
        </p:nvSpPr>
        <p:spPr>
          <a:xfrm rot="0">
            <a:off x="2323721" y="9239250"/>
            <a:ext cx="15964279" cy="0"/>
          </a:xfrm>
          <a:prstGeom prst="line">
            <a:avLst/>
          </a:prstGeom>
          <a:ln cap="flat" w="9525">
            <a:solidFill>
              <a:srgbClr val="42341E"/>
            </a:solidFill>
            <a:prstDash val="solid"/>
            <a:headEnd type="none" len="sm" w="sm"/>
            <a:tailEnd type="none" len="sm" w="sm"/>
          </a:ln>
        </p:spPr>
      </p:sp>
      <p:sp>
        <p:nvSpPr>
          <p:cNvPr name="Freeform 3" id="3"/>
          <p:cNvSpPr/>
          <p:nvPr/>
        </p:nvSpPr>
        <p:spPr>
          <a:xfrm flipH="false" flipV="false" rot="0">
            <a:off x="1028700" y="1028700"/>
            <a:ext cx="4404272" cy="2813443"/>
          </a:xfrm>
          <a:custGeom>
            <a:avLst/>
            <a:gdLst/>
            <a:ahLst/>
            <a:cxnLst/>
            <a:rect r="r" b="b" t="t" l="l"/>
            <a:pathLst>
              <a:path h="2813443" w="4404272">
                <a:moveTo>
                  <a:pt x="0" y="0"/>
                </a:moveTo>
                <a:lnTo>
                  <a:pt x="4404272" y="0"/>
                </a:lnTo>
                <a:lnTo>
                  <a:pt x="4404272" y="2813443"/>
                </a:lnTo>
                <a:lnTo>
                  <a:pt x="0" y="2813443"/>
                </a:lnTo>
                <a:lnTo>
                  <a:pt x="0" y="0"/>
                </a:lnTo>
                <a:close/>
              </a:path>
            </a:pathLst>
          </a:custGeom>
          <a:blipFill>
            <a:blip r:embed="rId2"/>
            <a:stretch>
              <a:fillRect l="-467" t="-3357" r="-2501" b="0"/>
            </a:stretch>
          </a:blipFill>
        </p:spPr>
      </p:sp>
      <p:sp>
        <p:nvSpPr>
          <p:cNvPr name="Freeform 4" id="4"/>
          <p:cNvSpPr/>
          <p:nvPr/>
        </p:nvSpPr>
        <p:spPr>
          <a:xfrm flipH="false" flipV="false" rot="0">
            <a:off x="6941864" y="1095623"/>
            <a:ext cx="4404272" cy="2813443"/>
          </a:xfrm>
          <a:custGeom>
            <a:avLst/>
            <a:gdLst/>
            <a:ahLst/>
            <a:cxnLst/>
            <a:rect r="r" b="b" t="t" l="l"/>
            <a:pathLst>
              <a:path h="2813443" w="4404272">
                <a:moveTo>
                  <a:pt x="0" y="0"/>
                </a:moveTo>
                <a:lnTo>
                  <a:pt x="4404272" y="0"/>
                </a:lnTo>
                <a:lnTo>
                  <a:pt x="4404272" y="2813443"/>
                </a:lnTo>
                <a:lnTo>
                  <a:pt x="0" y="2813443"/>
                </a:lnTo>
                <a:lnTo>
                  <a:pt x="0" y="0"/>
                </a:lnTo>
                <a:close/>
              </a:path>
            </a:pathLst>
          </a:custGeom>
          <a:blipFill>
            <a:blip r:embed="rId3"/>
            <a:stretch>
              <a:fillRect l="-1586" t="-3357" r="-1586" b="0"/>
            </a:stretch>
          </a:blipFill>
        </p:spPr>
      </p:sp>
      <p:sp>
        <p:nvSpPr>
          <p:cNvPr name="Freeform 5" id="5"/>
          <p:cNvSpPr/>
          <p:nvPr/>
        </p:nvSpPr>
        <p:spPr>
          <a:xfrm flipH="false" flipV="false" rot="0">
            <a:off x="12822605" y="1028700"/>
            <a:ext cx="4321969" cy="2947289"/>
          </a:xfrm>
          <a:custGeom>
            <a:avLst/>
            <a:gdLst/>
            <a:ahLst/>
            <a:cxnLst/>
            <a:rect r="r" b="b" t="t" l="l"/>
            <a:pathLst>
              <a:path h="2947289" w="4321969">
                <a:moveTo>
                  <a:pt x="0" y="0"/>
                </a:moveTo>
                <a:lnTo>
                  <a:pt x="4321969" y="0"/>
                </a:lnTo>
                <a:lnTo>
                  <a:pt x="4321969" y="2947289"/>
                </a:lnTo>
                <a:lnTo>
                  <a:pt x="0" y="2947289"/>
                </a:lnTo>
                <a:lnTo>
                  <a:pt x="0" y="0"/>
                </a:lnTo>
                <a:close/>
              </a:path>
            </a:pathLst>
          </a:custGeom>
          <a:blipFill>
            <a:blip r:embed="rId4"/>
            <a:stretch>
              <a:fillRect l="-4682" t="-592" r="-3653" b="0"/>
            </a:stretch>
          </a:blipFill>
        </p:spPr>
      </p:sp>
      <p:sp>
        <p:nvSpPr>
          <p:cNvPr name="Freeform 6" id="6"/>
          <p:cNvSpPr/>
          <p:nvPr/>
        </p:nvSpPr>
        <p:spPr>
          <a:xfrm flipH="false" flipV="false" rot="0">
            <a:off x="1028700" y="4839495"/>
            <a:ext cx="4404272" cy="2813443"/>
          </a:xfrm>
          <a:custGeom>
            <a:avLst/>
            <a:gdLst/>
            <a:ahLst/>
            <a:cxnLst/>
            <a:rect r="r" b="b" t="t" l="l"/>
            <a:pathLst>
              <a:path h="2813443" w="4404272">
                <a:moveTo>
                  <a:pt x="0" y="0"/>
                </a:moveTo>
                <a:lnTo>
                  <a:pt x="4404272" y="0"/>
                </a:lnTo>
                <a:lnTo>
                  <a:pt x="4404272" y="2813443"/>
                </a:lnTo>
                <a:lnTo>
                  <a:pt x="0" y="2813443"/>
                </a:lnTo>
                <a:lnTo>
                  <a:pt x="0" y="0"/>
                </a:lnTo>
                <a:close/>
              </a:path>
            </a:pathLst>
          </a:custGeom>
          <a:blipFill>
            <a:blip r:embed="rId5"/>
            <a:stretch>
              <a:fillRect l="-1130" t="-7968" r="-1130" b="0"/>
            </a:stretch>
          </a:blipFill>
        </p:spPr>
      </p:sp>
      <p:sp>
        <p:nvSpPr>
          <p:cNvPr name="Freeform 7" id="7"/>
          <p:cNvSpPr/>
          <p:nvPr/>
        </p:nvSpPr>
        <p:spPr>
          <a:xfrm flipH="false" flipV="false" rot="0">
            <a:off x="6941864" y="4839495"/>
            <a:ext cx="4404272" cy="2813443"/>
          </a:xfrm>
          <a:custGeom>
            <a:avLst/>
            <a:gdLst/>
            <a:ahLst/>
            <a:cxnLst/>
            <a:rect r="r" b="b" t="t" l="l"/>
            <a:pathLst>
              <a:path h="2813443" w="4404272">
                <a:moveTo>
                  <a:pt x="0" y="0"/>
                </a:moveTo>
                <a:lnTo>
                  <a:pt x="4404272" y="0"/>
                </a:lnTo>
                <a:lnTo>
                  <a:pt x="4404272" y="2813443"/>
                </a:lnTo>
                <a:lnTo>
                  <a:pt x="0" y="2813443"/>
                </a:lnTo>
                <a:lnTo>
                  <a:pt x="0" y="0"/>
                </a:lnTo>
                <a:close/>
              </a:path>
            </a:pathLst>
          </a:custGeom>
          <a:blipFill>
            <a:blip r:embed="rId6"/>
            <a:stretch>
              <a:fillRect l="-1966" t="-3724" r="-1966" b="0"/>
            </a:stretch>
          </a:blipFill>
        </p:spPr>
      </p:sp>
      <p:sp>
        <p:nvSpPr>
          <p:cNvPr name="Freeform 8" id="8"/>
          <p:cNvSpPr/>
          <p:nvPr/>
        </p:nvSpPr>
        <p:spPr>
          <a:xfrm flipH="false" flipV="false" rot="0">
            <a:off x="12822605" y="4721450"/>
            <a:ext cx="4404272" cy="2931488"/>
          </a:xfrm>
          <a:custGeom>
            <a:avLst/>
            <a:gdLst/>
            <a:ahLst/>
            <a:cxnLst/>
            <a:rect r="r" b="b" t="t" l="l"/>
            <a:pathLst>
              <a:path h="2931488" w="4404272">
                <a:moveTo>
                  <a:pt x="0" y="0"/>
                </a:moveTo>
                <a:lnTo>
                  <a:pt x="4404272" y="0"/>
                </a:lnTo>
                <a:lnTo>
                  <a:pt x="4404272" y="2931488"/>
                </a:lnTo>
                <a:lnTo>
                  <a:pt x="0" y="2931488"/>
                </a:lnTo>
                <a:lnTo>
                  <a:pt x="0" y="0"/>
                </a:lnTo>
                <a:close/>
              </a:path>
            </a:pathLst>
          </a:custGeom>
          <a:blipFill>
            <a:blip r:embed="rId7"/>
            <a:stretch>
              <a:fillRect l="0" t="-9112" r="-2678" b="-1408"/>
            </a:stretch>
          </a:blipFill>
        </p:spPr>
      </p:sp>
      <p:sp>
        <p:nvSpPr>
          <p:cNvPr name="TextBox 9" id="9"/>
          <p:cNvSpPr txBox="true"/>
          <p:nvPr/>
        </p:nvSpPr>
        <p:spPr>
          <a:xfrm rot="0">
            <a:off x="482853" y="8488366"/>
            <a:ext cx="1396494" cy="1377907"/>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12</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4F1ED"/>
        </a:solidFill>
      </p:bgPr>
    </p:bg>
    <p:spTree>
      <p:nvGrpSpPr>
        <p:cNvPr id="1" name=""/>
        <p:cNvGrpSpPr/>
        <p:nvPr/>
      </p:nvGrpSpPr>
      <p:grpSpPr>
        <a:xfrm>
          <a:off x="0" y="0"/>
          <a:ext cx="0" cy="0"/>
          <a:chOff x="0" y="0"/>
          <a:chExt cx="0" cy="0"/>
        </a:xfrm>
      </p:grpSpPr>
      <p:sp>
        <p:nvSpPr>
          <p:cNvPr name="AutoShape 2" id="2"/>
          <p:cNvSpPr/>
          <p:nvPr/>
        </p:nvSpPr>
        <p:spPr>
          <a:xfrm rot="0">
            <a:off x="2323721" y="9239250"/>
            <a:ext cx="15964279" cy="0"/>
          </a:xfrm>
          <a:prstGeom prst="line">
            <a:avLst/>
          </a:prstGeom>
          <a:ln cap="flat" w="9525">
            <a:solidFill>
              <a:srgbClr val="42341E"/>
            </a:solidFill>
            <a:prstDash val="solid"/>
            <a:headEnd type="none" len="sm" w="sm"/>
            <a:tailEnd type="none" len="sm" w="sm"/>
          </a:ln>
        </p:spPr>
      </p:sp>
      <p:sp>
        <p:nvSpPr>
          <p:cNvPr name="Freeform 3" id="3"/>
          <p:cNvSpPr/>
          <p:nvPr/>
        </p:nvSpPr>
        <p:spPr>
          <a:xfrm flipH="false" flipV="false" rot="0">
            <a:off x="1181100" y="1073068"/>
            <a:ext cx="3457515" cy="2208656"/>
          </a:xfrm>
          <a:custGeom>
            <a:avLst/>
            <a:gdLst/>
            <a:ahLst/>
            <a:cxnLst/>
            <a:rect r="r" b="b" t="t" l="l"/>
            <a:pathLst>
              <a:path h="2208656" w="3457515">
                <a:moveTo>
                  <a:pt x="0" y="0"/>
                </a:moveTo>
                <a:lnTo>
                  <a:pt x="3457515" y="0"/>
                </a:lnTo>
                <a:lnTo>
                  <a:pt x="3457515" y="2208656"/>
                </a:lnTo>
                <a:lnTo>
                  <a:pt x="0" y="2208656"/>
                </a:lnTo>
                <a:lnTo>
                  <a:pt x="0" y="0"/>
                </a:lnTo>
                <a:close/>
              </a:path>
            </a:pathLst>
          </a:custGeom>
          <a:blipFill>
            <a:blip r:embed="rId2"/>
            <a:stretch>
              <a:fillRect l="0" t="-10853" r="0" b="-10853"/>
            </a:stretch>
          </a:blipFill>
        </p:spPr>
      </p:sp>
      <p:sp>
        <p:nvSpPr>
          <p:cNvPr name="Freeform 4" id="4"/>
          <p:cNvSpPr/>
          <p:nvPr/>
        </p:nvSpPr>
        <p:spPr>
          <a:xfrm flipH="false" flipV="false" rot="0">
            <a:off x="5337939" y="1073068"/>
            <a:ext cx="3457515" cy="2208656"/>
          </a:xfrm>
          <a:custGeom>
            <a:avLst/>
            <a:gdLst/>
            <a:ahLst/>
            <a:cxnLst/>
            <a:rect r="r" b="b" t="t" l="l"/>
            <a:pathLst>
              <a:path h="2208656" w="3457515">
                <a:moveTo>
                  <a:pt x="0" y="0"/>
                </a:moveTo>
                <a:lnTo>
                  <a:pt x="3457515" y="0"/>
                </a:lnTo>
                <a:lnTo>
                  <a:pt x="3457515" y="2208656"/>
                </a:lnTo>
                <a:lnTo>
                  <a:pt x="0" y="2208656"/>
                </a:lnTo>
                <a:lnTo>
                  <a:pt x="0" y="0"/>
                </a:lnTo>
                <a:close/>
              </a:path>
            </a:pathLst>
          </a:custGeom>
          <a:blipFill>
            <a:blip r:embed="rId3"/>
            <a:stretch>
              <a:fillRect l="0" t="-2107" r="0" b="-2107"/>
            </a:stretch>
          </a:blipFill>
        </p:spPr>
      </p:sp>
      <p:sp>
        <p:nvSpPr>
          <p:cNvPr name="Freeform 5" id="5"/>
          <p:cNvSpPr/>
          <p:nvPr/>
        </p:nvSpPr>
        <p:spPr>
          <a:xfrm flipH="false" flipV="false" rot="0">
            <a:off x="9617379" y="1073068"/>
            <a:ext cx="3457515" cy="2253024"/>
          </a:xfrm>
          <a:custGeom>
            <a:avLst/>
            <a:gdLst/>
            <a:ahLst/>
            <a:cxnLst/>
            <a:rect r="r" b="b" t="t" l="l"/>
            <a:pathLst>
              <a:path h="2253024" w="3457515">
                <a:moveTo>
                  <a:pt x="0" y="0"/>
                </a:moveTo>
                <a:lnTo>
                  <a:pt x="3457514" y="0"/>
                </a:lnTo>
                <a:lnTo>
                  <a:pt x="3457514" y="2253024"/>
                </a:lnTo>
                <a:lnTo>
                  <a:pt x="0" y="2253024"/>
                </a:lnTo>
                <a:lnTo>
                  <a:pt x="0" y="0"/>
                </a:lnTo>
                <a:close/>
              </a:path>
            </a:pathLst>
          </a:custGeom>
          <a:blipFill>
            <a:blip r:embed="rId4"/>
            <a:stretch>
              <a:fillRect l="0" t="-3907" r="0" b="-3907"/>
            </a:stretch>
          </a:blipFill>
        </p:spPr>
      </p:sp>
      <p:sp>
        <p:nvSpPr>
          <p:cNvPr name="Freeform 6" id="6"/>
          <p:cNvSpPr/>
          <p:nvPr/>
        </p:nvSpPr>
        <p:spPr>
          <a:xfrm flipH="false" flipV="false" rot="0">
            <a:off x="13801785" y="1073068"/>
            <a:ext cx="3457515" cy="2208656"/>
          </a:xfrm>
          <a:custGeom>
            <a:avLst/>
            <a:gdLst/>
            <a:ahLst/>
            <a:cxnLst/>
            <a:rect r="r" b="b" t="t" l="l"/>
            <a:pathLst>
              <a:path h="2208656" w="3457515">
                <a:moveTo>
                  <a:pt x="0" y="0"/>
                </a:moveTo>
                <a:lnTo>
                  <a:pt x="3457515" y="0"/>
                </a:lnTo>
                <a:lnTo>
                  <a:pt x="3457515" y="2208656"/>
                </a:lnTo>
                <a:lnTo>
                  <a:pt x="0" y="2208656"/>
                </a:lnTo>
                <a:lnTo>
                  <a:pt x="0" y="0"/>
                </a:lnTo>
                <a:close/>
              </a:path>
            </a:pathLst>
          </a:custGeom>
          <a:blipFill>
            <a:blip r:embed="rId5"/>
            <a:stretch>
              <a:fillRect l="0" t="-7941" r="0" b="-7941"/>
            </a:stretch>
          </a:blipFill>
        </p:spPr>
      </p:sp>
      <p:sp>
        <p:nvSpPr>
          <p:cNvPr name="Freeform 7" id="7"/>
          <p:cNvSpPr/>
          <p:nvPr/>
        </p:nvSpPr>
        <p:spPr>
          <a:xfrm flipH="false" flipV="false" rot="0">
            <a:off x="1181100" y="4721450"/>
            <a:ext cx="3526970" cy="2253024"/>
          </a:xfrm>
          <a:custGeom>
            <a:avLst/>
            <a:gdLst/>
            <a:ahLst/>
            <a:cxnLst/>
            <a:rect r="r" b="b" t="t" l="l"/>
            <a:pathLst>
              <a:path h="2253024" w="3526970">
                <a:moveTo>
                  <a:pt x="0" y="0"/>
                </a:moveTo>
                <a:lnTo>
                  <a:pt x="3526970" y="0"/>
                </a:lnTo>
                <a:lnTo>
                  <a:pt x="3526970" y="2253024"/>
                </a:lnTo>
                <a:lnTo>
                  <a:pt x="0" y="2253024"/>
                </a:lnTo>
                <a:lnTo>
                  <a:pt x="0" y="0"/>
                </a:lnTo>
                <a:close/>
              </a:path>
            </a:pathLst>
          </a:custGeom>
          <a:blipFill>
            <a:blip r:embed="rId6"/>
            <a:stretch>
              <a:fillRect l="0" t="-4892" r="0" b="-4892"/>
            </a:stretch>
          </a:blipFill>
        </p:spPr>
      </p:sp>
      <p:sp>
        <p:nvSpPr>
          <p:cNvPr name="Freeform 8" id="8"/>
          <p:cNvSpPr/>
          <p:nvPr/>
        </p:nvSpPr>
        <p:spPr>
          <a:xfrm flipH="false" flipV="false" rot="0">
            <a:off x="5337939" y="4721450"/>
            <a:ext cx="3526970" cy="2253024"/>
          </a:xfrm>
          <a:custGeom>
            <a:avLst/>
            <a:gdLst/>
            <a:ahLst/>
            <a:cxnLst/>
            <a:rect r="r" b="b" t="t" l="l"/>
            <a:pathLst>
              <a:path h="2253024" w="3526970">
                <a:moveTo>
                  <a:pt x="0" y="0"/>
                </a:moveTo>
                <a:lnTo>
                  <a:pt x="3526971" y="0"/>
                </a:lnTo>
                <a:lnTo>
                  <a:pt x="3526971" y="2253024"/>
                </a:lnTo>
                <a:lnTo>
                  <a:pt x="0" y="2253024"/>
                </a:lnTo>
                <a:lnTo>
                  <a:pt x="0" y="0"/>
                </a:lnTo>
                <a:close/>
              </a:path>
            </a:pathLst>
          </a:custGeom>
          <a:blipFill>
            <a:blip r:embed="rId7"/>
            <a:stretch>
              <a:fillRect l="0" t="-9562" r="0" b="-5509"/>
            </a:stretch>
          </a:blipFill>
        </p:spPr>
      </p:sp>
      <p:sp>
        <p:nvSpPr>
          <p:cNvPr name="Freeform 9" id="9"/>
          <p:cNvSpPr/>
          <p:nvPr/>
        </p:nvSpPr>
        <p:spPr>
          <a:xfrm flipH="false" flipV="false" rot="0">
            <a:off x="9617379" y="4721450"/>
            <a:ext cx="3526970" cy="2253024"/>
          </a:xfrm>
          <a:custGeom>
            <a:avLst/>
            <a:gdLst/>
            <a:ahLst/>
            <a:cxnLst/>
            <a:rect r="r" b="b" t="t" l="l"/>
            <a:pathLst>
              <a:path h="2253024" w="3526970">
                <a:moveTo>
                  <a:pt x="0" y="0"/>
                </a:moveTo>
                <a:lnTo>
                  <a:pt x="3526970" y="0"/>
                </a:lnTo>
                <a:lnTo>
                  <a:pt x="3526970" y="2253024"/>
                </a:lnTo>
                <a:lnTo>
                  <a:pt x="0" y="2253024"/>
                </a:lnTo>
                <a:lnTo>
                  <a:pt x="0" y="0"/>
                </a:lnTo>
                <a:close/>
              </a:path>
            </a:pathLst>
          </a:custGeom>
          <a:blipFill>
            <a:blip r:embed="rId8"/>
            <a:stretch>
              <a:fillRect l="0" t="-18894" r="0" b="-2939"/>
            </a:stretch>
          </a:blipFill>
        </p:spPr>
      </p:sp>
      <p:sp>
        <p:nvSpPr>
          <p:cNvPr name="TextBox 10" id="10"/>
          <p:cNvSpPr txBox="true"/>
          <p:nvPr/>
        </p:nvSpPr>
        <p:spPr>
          <a:xfrm rot="0">
            <a:off x="482853" y="8488366"/>
            <a:ext cx="1396494" cy="1377907"/>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13</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F4F1ED"/>
        </a:solidFill>
      </p:bgPr>
    </p:bg>
    <p:spTree>
      <p:nvGrpSpPr>
        <p:cNvPr id="1" name=""/>
        <p:cNvGrpSpPr/>
        <p:nvPr/>
      </p:nvGrpSpPr>
      <p:grpSpPr>
        <a:xfrm>
          <a:off x="0" y="0"/>
          <a:ext cx="0" cy="0"/>
          <a:chOff x="0" y="0"/>
          <a:chExt cx="0" cy="0"/>
        </a:xfrm>
      </p:grpSpPr>
      <p:sp>
        <p:nvSpPr>
          <p:cNvPr name="AutoShape 2" id="2"/>
          <p:cNvSpPr/>
          <p:nvPr/>
        </p:nvSpPr>
        <p:spPr>
          <a:xfrm rot="0">
            <a:off x="2323721" y="9239250"/>
            <a:ext cx="15964279" cy="0"/>
          </a:xfrm>
          <a:prstGeom prst="line">
            <a:avLst/>
          </a:prstGeom>
          <a:ln cap="flat" w="9525">
            <a:solidFill>
              <a:srgbClr val="42341E"/>
            </a:solidFill>
            <a:prstDash val="solid"/>
            <a:headEnd type="none" len="sm" w="sm"/>
            <a:tailEnd type="none" len="sm" w="sm"/>
          </a:ln>
        </p:spPr>
      </p:sp>
      <p:sp>
        <p:nvSpPr>
          <p:cNvPr name="AutoShape 3" id="3"/>
          <p:cNvSpPr/>
          <p:nvPr/>
        </p:nvSpPr>
        <p:spPr>
          <a:xfrm rot="0">
            <a:off x="152400" y="2005899"/>
            <a:ext cx="18288000" cy="0"/>
          </a:xfrm>
          <a:prstGeom prst="line">
            <a:avLst/>
          </a:prstGeom>
          <a:ln cap="flat" w="9525">
            <a:solidFill>
              <a:srgbClr val="42341E"/>
            </a:solidFill>
            <a:prstDash val="solid"/>
            <a:headEnd type="none" len="sm" w="sm"/>
            <a:tailEnd type="none" len="sm" w="sm"/>
          </a:ln>
        </p:spPr>
      </p:sp>
      <p:sp>
        <p:nvSpPr>
          <p:cNvPr name="TextBox 4" id="4"/>
          <p:cNvSpPr txBox="true"/>
          <p:nvPr/>
        </p:nvSpPr>
        <p:spPr>
          <a:xfrm rot="0">
            <a:off x="482853" y="8488366"/>
            <a:ext cx="1396494" cy="1377907"/>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14</a:t>
            </a:r>
          </a:p>
        </p:txBody>
      </p:sp>
      <p:sp>
        <p:nvSpPr>
          <p:cNvPr name="TextBox 5" id="5"/>
          <p:cNvSpPr txBox="true"/>
          <p:nvPr/>
        </p:nvSpPr>
        <p:spPr>
          <a:xfrm rot="0">
            <a:off x="1028700" y="914400"/>
            <a:ext cx="16230600" cy="929629"/>
          </a:xfrm>
          <a:prstGeom prst="rect">
            <a:avLst/>
          </a:prstGeom>
        </p:spPr>
        <p:txBody>
          <a:bodyPr anchor="t" rtlCol="false" tIns="0" lIns="0" bIns="0" rIns="0">
            <a:spAutoFit/>
          </a:bodyPr>
          <a:lstStyle/>
          <a:p>
            <a:pPr>
              <a:lnSpc>
                <a:spcPts val="7560"/>
              </a:lnSpc>
            </a:pPr>
            <a:r>
              <a:rPr lang="en-US" sz="5400">
                <a:solidFill>
                  <a:srgbClr val="42341E"/>
                </a:solidFill>
                <a:latin typeface="Rafale"/>
              </a:rPr>
              <a:t>SONUÇ VE DEĞERLENDİRME</a:t>
            </a:r>
          </a:p>
        </p:txBody>
      </p:sp>
      <p:sp>
        <p:nvSpPr>
          <p:cNvPr name="TextBox 6" id="6"/>
          <p:cNvSpPr txBox="true"/>
          <p:nvPr/>
        </p:nvSpPr>
        <p:spPr>
          <a:xfrm rot="0">
            <a:off x="1454024" y="2459093"/>
            <a:ext cx="15379953" cy="6117467"/>
          </a:xfrm>
          <a:prstGeom prst="rect">
            <a:avLst/>
          </a:prstGeom>
        </p:spPr>
        <p:txBody>
          <a:bodyPr anchor="t" rtlCol="false" tIns="0" lIns="0" bIns="0" rIns="0">
            <a:spAutoFit/>
          </a:bodyPr>
          <a:lstStyle/>
          <a:p>
            <a:pPr>
              <a:lnSpc>
                <a:spcPts val="3499"/>
              </a:lnSpc>
            </a:pPr>
            <a:r>
              <a:rPr lang="en-US" sz="2499">
                <a:solidFill>
                  <a:srgbClr val="42341E"/>
                </a:solidFill>
                <a:latin typeface="Rafale"/>
              </a:rPr>
              <a:t>Bu çalışmada, ilişkisel veri tabanlarının, dağıtık mimariyle oluşturulan ilişkisel olmayan (NoSQL) veri tabanlarıyla karşılaştırılması yapılmıştır. Yönetim bilişim sistemleri açısından incelenen çalışmada, veri tabanlarının modellemesi, performans ölçümleri ve veri tabanı seçimi üzerine odaklanılmıştır.</a:t>
            </a:r>
          </a:p>
          <a:p>
            <a:pPr>
              <a:lnSpc>
                <a:spcPts val="3499"/>
              </a:lnSpc>
            </a:pPr>
          </a:p>
          <a:p>
            <a:pPr>
              <a:lnSpc>
                <a:spcPts val="3499"/>
              </a:lnSpc>
            </a:pPr>
            <a:r>
              <a:rPr lang="en-US" sz="2499">
                <a:solidFill>
                  <a:srgbClr val="42341E"/>
                </a:solidFill>
                <a:latin typeface="Rafale"/>
              </a:rPr>
              <a:t>NoSQL kavramının teknolojik ilerlemelerle önem kazandığı dönemde, ilişkisel ve ilişkisel olmayan veri tabanı sistemlerinin performansları detaylı olarak incelenmiştir. Yapılan literatür taramaları ve uygulamalı testlerle, MongoDB ve MySQL gibi popüler veri tabanlarının performansları karşılaştırılmıştır.</a:t>
            </a:r>
          </a:p>
          <a:p>
            <a:pPr>
              <a:lnSpc>
                <a:spcPts val="3499"/>
              </a:lnSpc>
            </a:pPr>
          </a:p>
          <a:p>
            <a:pPr>
              <a:lnSpc>
                <a:spcPts val="3499"/>
              </a:lnSpc>
            </a:pPr>
            <a:r>
              <a:rPr lang="en-US" sz="2499">
                <a:solidFill>
                  <a:srgbClr val="42341E"/>
                </a:solidFill>
                <a:latin typeface="Rafale"/>
              </a:rPr>
              <a:t>Çalışmada, veri tabanlarının sorgu tiplerine, işlemci ve işlemci çekirdeklerinin yapılandırılmasına göre performanslarının analiz edilmesi sağlanmıştır. Elde edilen sonuçlarla işletmelere, hangi durumda hangi veri tabanı yönetim sistemi kullanmaları gerektiği konusunda rehberlik edilmiştir.</a:t>
            </a:r>
          </a:p>
          <a:p>
            <a:pPr>
              <a:lnSpc>
                <a:spcPts val="3499"/>
              </a:lnSpc>
            </a:pPr>
          </a:p>
          <a:p>
            <a:pPr>
              <a:lnSpc>
                <a:spcPts val="3499"/>
              </a:lnSpc>
            </a:pPr>
            <a:r>
              <a:rPr lang="en-US" sz="2499">
                <a:solidFill>
                  <a:srgbClr val="42341E"/>
                </a:solidFill>
                <a:latin typeface="Rafale"/>
              </a:rPr>
              <a:t>Sonuç olarak, ilişkisel ve ilişkisel olmayan veri tabanları arasında avantaj ve dezavantajların olduğu ancak performans açısından NoSQL veri tabanlarının daha etkin sonuçlar sunduğu belirlenmiştir.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1ED"/>
        </a:solidFill>
      </p:bgPr>
    </p:bg>
    <p:spTree>
      <p:nvGrpSpPr>
        <p:cNvPr id="1" name=""/>
        <p:cNvGrpSpPr/>
        <p:nvPr/>
      </p:nvGrpSpPr>
      <p:grpSpPr>
        <a:xfrm>
          <a:off x="0" y="0"/>
          <a:ext cx="0" cy="0"/>
          <a:chOff x="0" y="0"/>
          <a:chExt cx="0" cy="0"/>
        </a:xfrm>
      </p:grpSpPr>
      <p:sp>
        <p:nvSpPr>
          <p:cNvPr name="AutoShape 2" id="2"/>
          <p:cNvSpPr/>
          <p:nvPr/>
        </p:nvSpPr>
        <p:spPr>
          <a:xfrm rot="0">
            <a:off x="0" y="1843974"/>
            <a:ext cx="18288000" cy="0"/>
          </a:xfrm>
          <a:prstGeom prst="line">
            <a:avLst/>
          </a:prstGeom>
          <a:ln cap="flat" w="9525">
            <a:solidFill>
              <a:srgbClr val="42341E"/>
            </a:solidFill>
            <a:prstDash val="solid"/>
            <a:headEnd type="none" len="sm" w="sm"/>
            <a:tailEnd type="none" len="sm" w="sm"/>
          </a:ln>
        </p:spPr>
      </p:sp>
      <p:sp>
        <p:nvSpPr>
          <p:cNvPr name="Freeform 3" id="3"/>
          <p:cNvSpPr/>
          <p:nvPr/>
        </p:nvSpPr>
        <p:spPr>
          <a:xfrm flipH="false" flipV="false" rot="0">
            <a:off x="11746777" y="2929942"/>
            <a:ext cx="5512523" cy="4920611"/>
          </a:xfrm>
          <a:custGeom>
            <a:avLst/>
            <a:gdLst/>
            <a:ahLst/>
            <a:cxnLst/>
            <a:rect r="r" b="b" t="t" l="l"/>
            <a:pathLst>
              <a:path h="4920611" w="5512523">
                <a:moveTo>
                  <a:pt x="0" y="0"/>
                </a:moveTo>
                <a:lnTo>
                  <a:pt x="5512523" y="0"/>
                </a:lnTo>
                <a:lnTo>
                  <a:pt x="5512523" y="4920611"/>
                </a:lnTo>
                <a:lnTo>
                  <a:pt x="0" y="4920611"/>
                </a:lnTo>
                <a:lnTo>
                  <a:pt x="0" y="0"/>
                </a:lnTo>
                <a:close/>
              </a:path>
            </a:pathLst>
          </a:custGeom>
          <a:blipFill>
            <a:blip r:embed="rId2"/>
            <a:stretch>
              <a:fillRect l="-9504" t="0" r="-14240" b="0"/>
            </a:stretch>
          </a:blipFill>
        </p:spPr>
      </p:sp>
      <p:sp>
        <p:nvSpPr>
          <p:cNvPr name="TextBox 4" id="4"/>
          <p:cNvSpPr txBox="true"/>
          <p:nvPr/>
        </p:nvSpPr>
        <p:spPr>
          <a:xfrm rot="0">
            <a:off x="1028700" y="2327559"/>
            <a:ext cx="9113038" cy="6399531"/>
          </a:xfrm>
          <a:prstGeom prst="rect">
            <a:avLst/>
          </a:prstGeom>
        </p:spPr>
        <p:txBody>
          <a:bodyPr anchor="t" rtlCol="false" tIns="0" lIns="0" bIns="0" rIns="0">
            <a:spAutoFit/>
          </a:bodyPr>
          <a:lstStyle/>
          <a:p>
            <a:pPr>
              <a:lnSpc>
                <a:spcPts val="3219"/>
              </a:lnSpc>
            </a:pPr>
            <a:r>
              <a:rPr lang="en-US" sz="2299">
                <a:solidFill>
                  <a:srgbClr val="42341E"/>
                </a:solidFill>
                <a:latin typeface="Rafale"/>
              </a:rPr>
              <a:t>Bilişim sistemi, organizasyonlarda karar verme aşamasına kadar bilgiyi toplamak, düzenlemek, işlemek ve saklamak olarak tanımlanır.</a:t>
            </a:r>
          </a:p>
          <a:p>
            <a:pPr>
              <a:lnSpc>
                <a:spcPts val="3219"/>
              </a:lnSpc>
            </a:pPr>
          </a:p>
          <a:p>
            <a:pPr>
              <a:lnSpc>
                <a:spcPts val="3219"/>
              </a:lnSpc>
            </a:pPr>
            <a:r>
              <a:rPr lang="en-US" sz="2299">
                <a:solidFill>
                  <a:srgbClr val="42341E"/>
                </a:solidFill>
                <a:latin typeface="Rafale"/>
              </a:rPr>
              <a:t>Bilişim sistemlerinde girdi, işlem ve çıktı aktiviteleri bilgiyi üretmek için gereklidir.</a:t>
            </a:r>
          </a:p>
          <a:p>
            <a:pPr>
              <a:lnSpc>
                <a:spcPts val="3219"/>
              </a:lnSpc>
            </a:pPr>
          </a:p>
          <a:p>
            <a:pPr>
              <a:lnSpc>
                <a:spcPts val="3219"/>
              </a:lnSpc>
            </a:pPr>
            <a:r>
              <a:rPr lang="en-US" sz="2299">
                <a:solidFill>
                  <a:srgbClr val="42341E"/>
                </a:solidFill>
                <a:latin typeface="Rafale"/>
              </a:rPr>
              <a:t>Girdi aktivitesi, organizasyonun içinden veya dış çevresinden, veriyi toplamaktır. </a:t>
            </a:r>
          </a:p>
          <a:p>
            <a:pPr>
              <a:lnSpc>
                <a:spcPts val="3219"/>
              </a:lnSpc>
            </a:pPr>
            <a:r>
              <a:rPr lang="en-US" sz="2299">
                <a:solidFill>
                  <a:srgbClr val="42341E"/>
                </a:solidFill>
                <a:latin typeface="Rafale"/>
              </a:rPr>
              <a:t>İşlem aktivitesi, bu veriyi daha anlamlı hale getirir. </a:t>
            </a:r>
          </a:p>
          <a:p>
            <a:pPr>
              <a:lnSpc>
                <a:spcPts val="3219"/>
              </a:lnSpc>
            </a:pPr>
            <a:r>
              <a:rPr lang="en-US" sz="2299">
                <a:solidFill>
                  <a:srgbClr val="42341E"/>
                </a:solidFill>
                <a:latin typeface="Rafale"/>
              </a:rPr>
              <a:t>Çıktı aktivitesi, işlenmiş bilgiyi insanlara ya da aktivitelere aktarır. </a:t>
            </a:r>
          </a:p>
          <a:p>
            <a:pPr>
              <a:lnSpc>
                <a:spcPts val="3219"/>
              </a:lnSpc>
            </a:pPr>
            <a:r>
              <a:rPr lang="en-US" sz="2299">
                <a:solidFill>
                  <a:srgbClr val="42341E"/>
                </a:solidFill>
                <a:latin typeface="Rafale"/>
              </a:rPr>
              <a:t> </a:t>
            </a:r>
          </a:p>
          <a:p>
            <a:pPr>
              <a:lnSpc>
                <a:spcPts val="3219"/>
              </a:lnSpc>
            </a:pPr>
            <a:r>
              <a:rPr lang="en-US" sz="2299">
                <a:solidFill>
                  <a:srgbClr val="42341E"/>
                </a:solidFill>
                <a:latin typeface="Rafale"/>
              </a:rPr>
              <a:t>Bilişim sistemleri, bilişim teknolojileri altyapısından yararlanan yönetimsel çözümlerdir. </a:t>
            </a:r>
          </a:p>
          <a:p>
            <a:pPr>
              <a:lnSpc>
                <a:spcPts val="3219"/>
              </a:lnSpc>
            </a:pPr>
          </a:p>
          <a:p>
            <a:pPr>
              <a:lnSpc>
                <a:spcPts val="3219"/>
              </a:lnSpc>
            </a:pPr>
            <a:r>
              <a:rPr lang="en-US" sz="2299">
                <a:solidFill>
                  <a:srgbClr val="42341E"/>
                </a:solidFill>
                <a:latin typeface="Rafale"/>
              </a:rPr>
              <a:t>Bilişim sistemlerini etkin bir şekilde kullanmak için organizasyon, yönetim ve teknolojiye hâkim olmak gerekmektedir</a:t>
            </a:r>
          </a:p>
        </p:txBody>
      </p:sp>
      <p:sp>
        <p:nvSpPr>
          <p:cNvPr name="TextBox 5" id="5"/>
          <p:cNvSpPr txBox="true"/>
          <p:nvPr/>
        </p:nvSpPr>
        <p:spPr>
          <a:xfrm rot="0">
            <a:off x="1028700" y="914400"/>
            <a:ext cx="16230600" cy="929574"/>
          </a:xfrm>
          <a:prstGeom prst="rect">
            <a:avLst/>
          </a:prstGeom>
        </p:spPr>
        <p:txBody>
          <a:bodyPr anchor="t" rtlCol="false" tIns="0" lIns="0" bIns="0" rIns="0">
            <a:spAutoFit/>
          </a:bodyPr>
          <a:lstStyle/>
          <a:p>
            <a:pPr>
              <a:lnSpc>
                <a:spcPts val="7563"/>
              </a:lnSpc>
            </a:pPr>
            <a:r>
              <a:rPr lang="en-US" sz="5402">
                <a:solidFill>
                  <a:srgbClr val="42341E"/>
                </a:solidFill>
                <a:latin typeface="Rafale"/>
              </a:rPr>
              <a:t>BILIŞIM SISTEMLERI VE YÖNETIMI</a:t>
            </a:r>
          </a:p>
        </p:txBody>
      </p:sp>
      <p:sp>
        <p:nvSpPr>
          <p:cNvPr name="AutoShape 6" id="6"/>
          <p:cNvSpPr/>
          <p:nvPr/>
        </p:nvSpPr>
        <p:spPr>
          <a:xfrm rot="0">
            <a:off x="2323721" y="9258300"/>
            <a:ext cx="15964279" cy="0"/>
          </a:xfrm>
          <a:prstGeom prst="line">
            <a:avLst/>
          </a:prstGeom>
          <a:ln cap="flat" w="9525">
            <a:solidFill>
              <a:srgbClr val="42341E"/>
            </a:solidFill>
            <a:prstDash val="solid"/>
            <a:headEnd type="none" len="sm" w="sm"/>
            <a:tailEnd type="none" len="sm" w="sm"/>
          </a:ln>
        </p:spPr>
      </p:sp>
      <p:sp>
        <p:nvSpPr>
          <p:cNvPr name="TextBox 7" id="7"/>
          <p:cNvSpPr txBox="true"/>
          <p:nvPr/>
        </p:nvSpPr>
        <p:spPr>
          <a:xfrm rot="0">
            <a:off x="330453" y="8488366"/>
            <a:ext cx="1396494" cy="1377944"/>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01</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1ED"/>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2120199"/>
            <a:ext cx="6794763" cy="6530091"/>
          </a:xfrm>
          <a:custGeom>
            <a:avLst/>
            <a:gdLst/>
            <a:ahLst/>
            <a:cxnLst/>
            <a:rect r="r" b="b" t="t" l="l"/>
            <a:pathLst>
              <a:path h="6530091" w="6794763">
                <a:moveTo>
                  <a:pt x="0" y="0"/>
                </a:moveTo>
                <a:lnTo>
                  <a:pt x="6794763" y="0"/>
                </a:lnTo>
                <a:lnTo>
                  <a:pt x="6794763" y="6530092"/>
                </a:lnTo>
                <a:lnTo>
                  <a:pt x="0" y="6530092"/>
                </a:lnTo>
                <a:lnTo>
                  <a:pt x="0" y="0"/>
                </a:lnTo>
                <a:close/>
              </a:path>
            </a:pathLst>
          </a:custGeom>
          <a:blipFill>
            <a:blip r:embed="rId2"/>
            <a:stretch>
              <a:fillRect l="-318" t="-4968" r="-1288" b="0"/>
            </a:stretch>
          </a:blipFill>
        </p:spPr>
      </p:sp>
      <p:sp>
        <p:nvSpPr>
          <p:cNvPr name="TextBox 3" id="3"/>
          <p:cNvSpPr txBox="true"/>
          <p:nvPr/>
        </p:nvSpPr>
        <p:spPr>
          <a:xfrm rot="0">
            <a:off x="6795293" y="989911"/>
            <a:ext cx="10464007" cy="606413"/>
          </a:xfrm>
          <a:prstGeom prst="rect">
            <a:avLst/>
          </a:prstGeom>
        </p:spPr>
        <p:txBody>
          <a:bodyPr anchor="t" rtlCol="false" tIns="0" lIns="0" bIns="0" rIns="0">
            <a:spAutoFit/>
          </a:bodyPr>
          <a:lstStyle/>
          <a:p>
            <a:pPr algn="r">
              <a:lnSpc>
                <a:spcPts val="4900"/>
              </a:lnSpc>
            </a:pPr>
            <a:r>
              <a:rPr lang="en-US" sz="3500">
                <a:solidFill>
                  <a:srgbClr val="000000"/>
                </a:solidFill>
                <a:latin typeface="Rafale"/>
              </a:rPr>
              <a:t>VERI TABANI VE VERI TABANI YÖNETIM SISTEMLERI </a:t>
            </a:r>
          </a:p>
        </p:txBody>
      </p:sp>
      <p:sp>
        <p:nvSpPr>
          <p:cNvPr name="TextBox 4" id="4"/>
          <p:cNvSpPr txBox="true"/>
          <p:nvPr/>
        </p:nvSpPr>
        <p:spPr>
          <a:xfrm rot="0">
            <a:off x="8146262" y="2527585"/>
            <a:ext cx="9113038" cy="5999480"/>
          </a:xfrm>
          <a:prstGeom prst="rect">
            <a:avLst/>
          </a:prstGeom>
        </p:spPr>
        <p:txBody>
          <a:bodyPr anchor="t" rtlCol="false" tIns="0" lIns="0" bIns="0" rIns="0">
            <a:spAutoFit/>
          </a:bodyPr>
          <a:lstStyle/>
          <a:p>
            <a:pPr>
              <a:lnSpc>
                <a:spcPts val="3220"/>
              </a:lnSpc>
            </a:pPr>
            <a:r>
              <a:rPr lang="en-US" sz="2300">
                <a:solidFill>
                  <a:srgbClr val="42341E"/>
                </a:solidFill>
                <a:latin typeface="Rafale"/>
              </a:rPr>
              <a:t>Veri tabanı (VT), kullanım amacına uygun olarak düzenlenmiş veriler topluluğudur.</a:t>
            </a:r>
          </a:p>
          <a:p>
            <a:pPr>
              <a:lnSpc>
                <a:spcPts val="3220"/>
              </a:lnSpc>
            </a:pPr>
            <a:r>
              <a:rPr lang="en-US" sz="2300">
                <a:solidFill>
                  <a:srgbClr val="42341E"/>
                </a:solidFill>
                <a:latin typeface="Rafale"/>
              </a:rPr>
              <a:t>Veri tabanları gerçekte var olan ve birbirleriyle ilişkisi olan nesneleri ve ilişkileri modeller.</a:t>
            </a:r>
          </a:p>
          <a:p>
            <a:pPr>
              <a:lnSpc>
                <a:spcPts val="3220"/>
              </a:lnSpc>
            </a:pPr>
          </a:p>
          <a:p>
            <a:pPr>
              <a:lnSpc>
                <a:spcPts val="3220"/>
              </a:lnSpc>
            </a:pPr>
            <a:r>
              <a:rPr lang="en-US" sz="2300">
                <a:solidFill>
                  <a:srgbClr val="42341E"/>
                </a:solidFill>
                <a:latin typeface="Rafale"/>
              </a:rPr>
              <a:t>Veri tabanı yönetim sistemleri (VTYS), verilere aynı anda birden çok bağlantı sağlamaya yardımcı olur. Bu sistemler, verinin nasıl depolanacağı, kullanılacağı ve erişileceğini mantıksal olarak yönlendiren bir kurallar dizisidir. </a:t>
            </a:r>
          </a:p>
          <a:p>
            <a:pPr>
              <a:lnSpc>
                <a:spcPts val="3220"/>
              </a:lnSpc>
            </a:pPr>
          </a:p>
          <a:p>
            <a:pPr>
              <a:lnSpc>
                <a:spcPts val="3220"/>
              </a:lnSpc>
            </a:pPr>
            <a:r>
              <a:rPr lang="en-US" sz="2300">
                <a:solidFill>
                  <a:srgbClr val="42341E"/>
                </a:solidFill>
                <a:latin typeface="Rafale"/>
              </a:rPr>
              <a:t>Veri tabanı, VTYS ve uygulama programları ile kullanıcı ara yüzlerini içeren yapıya Veri tabanı sistemi (VTS) denir. </a:t>
            </a:r>
          </a:p>
          <a:p>
            <a:pPr>
              <a:lnSpc>
                <a:spcPts val="3220"/>
              </a:lnSpc>
            </a:pPr>
          </a:p>
          <a:p>
            <a:pPr>
              <a:lnSpc>
                <a:spcPts val="3220"/>
              </a:lnSpc>
            </a:pPr>
            <a:r>
              <a:rPr lang="en-US" sz="2300">
                <a:solidFill>
                  <a:srgbClr val="42341E"/>
                </a:solidFill>
                <a:latin typeface="Rafale"/>
              </a:rPr>
              <a:t>Veri tabanı, veri tabanı yönetim sistemi ve veri tabanı sistemi arasındaki ilişki ve işlevler yandaki görselde gösterilmiştir. </a:t>
            </a:r>
          </a:p>
        </p:txBody>
      </p:sp>
      <p:sp>
        <p:nvSpPr>
          <p:cNvPr name="TextBox 5" id="5"/>
          <p:cNvSpPr txBox="true"/>
          <p:nvPr/>
        </p:nvSpPr>
        <p:spPr>
          <a:xfrm rot="0">
            <a:off x="482853" y="8488366"/>
            <a:ext cx="1396494" cy="1377944"/>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02</a:t>
            </a:r>
          </a:p>
        </p:txBody>
      </p:sp>
      <p:sp>
        <p:nvSpPr>
          <p:cNvPr name="AutoShape 6" id="6"/>
          <p:cNvSpPr/>
          <p:nvPr/>
        </p:nvSpPr>
        <p:spPr>
          <a:xfrm rot="0">
            <a:off x="2323721" y="9248775"/>
            <a:ext cx="15964279" cy="0"/>
          </a:xfrm>
          <a:prstGeom prst="line">
            <a:avLst/>
          </a:prstGeom>
          <a:ln cap="flat" w="9525">
            <a:solidFill>
              <a:srgbClr val="42341E"/>
            </a:solidFill>
            <a:prstDash val="solid"/>
            <a:headEnd type="none" len="sm" w="sm"/>
            <a:tailEnd type="none" len="sm" w="sm"/>
          </a:ln>
        </p:spPr>
      </p:sp>
      <p:sp>
        <p:nvSpPr>
          <p:cNvPr name="AutoShape 7" id="7"/>
          <p:cNvSpPr/>
          <p:nvPr/>
        </p:nvSpPr>
        <p:spPr>
          <a:xfrm rot="0">
            <a:off x="0" y="1853499"/>
            <a:ext cx="18288000" cy="0"/>
          </a:xfrm>
          <a:prstGeom prst="line">
            <a:avLst/>
          </a:prstGeom>
          <a:ln cap="flat" w="9525">
            <a:solidFill>
              <a:srgbClr val="42341E"/>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1ED"/>
        </a:solidFill>
      </p:bgPr>
    </p:bg>
    <p:spTree>
      <p:nvGrpSpPr>
        <p:cNvPr id="1" name=""/>
        <p:cNvGrpSpPr/>
        <p:nvPr/>
      </p:nvGrpSpPr>
      <p:grpSpPr>
        <a:xfrm>
          <a:off x="0" y="0"/>
          <a:ext cx="0" cy="0"/>
          <a:chOff x="0" y="0"/>
          <a:chExt cx="0" cy="0"/>
        </a:xfrm>
      </p:grpSpPr>
      <p:sp>
        <p:nvSpPr>
          <p:cNvPr name="AutoShape 2" id="2"/>
          <p:cNvSpPr/>
          <p:nvPr/>
        </p:nvSpPr>
        <p:spPr>
          <a:xfrm rot="0">
            <a:off x="0" y="1843974"/>
            <a:ext cx="18288000" cy="0"/>
          </a:xfrm>
          <a:prstGeom prst="line">
            <a:avLst/>
          </a:prstGeom>
          <a:ln cap="flat" w="9525">
            <a:solidFill>
              <a:srgbClr val="42341E"/>
            </a:solidFill>
            <a:prstDash val="solid"/>
            <a:headEnd type="none" len="sm" w="sm"/>
            <a:tailEnd type="none" len="sm" w="sm"/>
          </a:ln>
        </p:spPr>
      </p:sp>
      <p:sp>
        <p:nvSpPr>
          <p:cNvPr name="AutoShape 3" id="3"/>
          <p:cNvSpPr/>
          <p:nvPr/>
        </p:nvSpPr>
        <p:spPr>
          <a:xfrm rot="0">
            <a:off x="2323721" y="9258300"/>
            <a:ext cx="15964279" cy="0"/>
          </a:xfrm>
          <a:prstGeom prst="line">
            <a:avLst/>
          </a:prstGeom>
          <a:ln cap="flat" w="9525">
            <a:solidFill>
              <a:srgbClr val="42341E"/>
            </a:solidFill>
            <a:prstDash val="solid"/>
            <a:headEnd type="none" len="sm" w="sm"/>
            <a:tailEnd type="none" len="sm" w="sm"/>
          </a:ln>
        </p:spPr>
      </p:sp>
      <p:sp>
        <p:nvSpPr>
          <p:cNvPr name="Freeform 4" id="4"/>
          <p:cNvSpPr/>
          <p:nvPr/>
        </p:nvSpPr>
        <p:spPr>
          <a:xfrm flipH="false" flipV="false" rot="0">
            <a:off x="376154" y="2830621"/>
            <a:ext cx="5338136" cy="912437"/>
          </a:xfrm>
          <a:custGeom>
            <a:avLst/>
            <a:gdLst/>
            <a:ahLst/>
            <a:cxnLst/>
            <a:rect r="r" b="b" t="t" l="l"/>
            <a:pathLst>
              <a:path h="912437" w="5338136">
                <a:moveTo>
                  <a:pt x="0" y="0"/>
                </a:moveTo>
                <a:lnTo>
                  <a:pt x="5338136" y="0"/>
                </a:lnTo>
                <a:lnTo>
                  <a:pt x="5338136" y="912436"/>
                </a:lnTo>
                <a:lnTo>
                  <a:pt x="0" y="912436"/>
                </a:lnTo>
                <a:lnTo>
                  <a:pt x="0" y="0"/>
                </a:lnTo>
                <a:close/>
              </a:path>
            </a:pathLst>
          </a:custGeom>
          <a:blipFill>
            <a:blip r:embed="rId2"/>
            <a:stretch>
              <a:fillRect l="0" t="-24330" r="0" b="-59848"/>
            </a:stretch>
          </a:blipFill>
        </p:spPr>
      </p:sp>
      <p:sp>
        <p:nvSpPr>
          <p:cNvPr name="Freeform 5" id="5"/>
          <p:cNvSpPr/>
          <p:nvPr/>
        </p:nvSpPr>
        <p:spPr>
          <a:xfrm flipH="false" flipV="false" rot="0">
            <a:off x="376154" y="4742617"/>
            <a:ext cx="5338136" cy="1823918"/>
          </a:xfrm>
          <a:custGeom>
            <a:avLst/>
            <a:gdLst/>
            <a:ahLst/>
            <a:cxnLst/>
            <a:rect r="r" b="b" t="t" l="l"/>
            <a:pathLst>
              <a:path h="1823918" w="5338136">
                <a:moveTo>
                  <a:pt x="0" y="0"/>
                </a:moveTo>
                <a:lnTo>
                  <a:pt x="5338136" y="0"/>
                </a:lnTo>
                <a:lnTo>
                  <a:pt x="5338136" y="1823918"/>
                </a:lnTo>
                <a:lnTo>
                  <a:pt x="0" y="1823918"/>
                </a:lnTo>
                <a:lnTo>
                  <a:pt x="0" y="0"/>
                </a:lnTo>
                <a:close/>
              </a:path>
            </a:pathLst>
          </a:custGeom>
          <a:blipFill>
            <a:blip r:embed="rId3"/>
            <a:stretch>
              <a:fillRect l="-2834" t="-25472" r="0" b="-29801"/>
            </a:stretch>
          </a:blipFill>
        </p:spPr>
      </p:sp>
      <p:sp>
        <p:nvSpPr>
          <p:cNvPr name="Freeform 6" id="6"/>
          <p:cNvSpPr/>
          <p:nvPr/>
        </p:nvSpPr>
        <p:spPr>
          <a:xfrm flipH="false" flipV="false" rot="0">
            <a:off x="376154" y="7646851"/>
            <a:ext cx="5338136" cy="1072193"/>
          </a:xfrm>
          <a:custGeom>
            <a:avLst/>
            <a:gdLst/>
            <a:ahLst/>
            <a:cxnLst/>
            <a:rect r="r" b="b" t="t" l="l"/>
            <a:pathLst>
              <a:path h="1072193" w="5338136">
                <a:moveTo>
                  <a:pt x="0" y="0"/>
                </a:moveTo>
                <a:lnTo>
                  <a:pt x="5338136" y="0"/>
                </a:lnTo>
                <a:lnTo>
                  <a:pt x="5338136" y="1072192"/>
                </a:lnTo>
                <a:lnTo>
                  <a:pt x="0" y="1072192"/>
                </a:lnTo>
                <a:lnTo>
                  <a:pt x="0" y="0"/>
                </a:lnTo>
                <a:close/>
              </a:path>
            </a:pathLst>
          </a:custGeom>
          <a:blipFill>
            <a:blip r:embed="rId4"/>
            <a:stretch>
              <a:fillRect l="-3581" t="-23183" r="-2507" b="-17833"/>
            </a:stretch>
          </a:blipFill>
        </p:spPr>
      </p:sp>
      <p:sp>
        <p:nvSpPr>
          <p:cNvPr name="Freeform 7" id="7"/>
          <p:cNvSpPr/>
          <p:nvPr/>
        </p:nvSpPr>
        <p:spPr>
          <a:xfrm flipH="false" flipV="false" rot="0">
            <a:off x="7648572" y="2764971"/>
            <a:ext cx="4455233" cy="1377501"/>
          </a:xfrm>
          <a:custGeom>
            <a:avLst/>
            <a:gdLst/>
            <a:ahLst/>
            <a:cxnLst/>
            <a:rect r="r" b="b" t="t" l="l"/>
            <a:pathLst>
              <a:path h="1377501" w="4455233">
                <a:moveTo>
                  <a:pt x="0" y="0"/>
                </a:moveTo>
                <a:lnTo>
                  <a:pt x="4455233" y="0"/>
                </a:lnTo>
                <a:lnTo>
                  <a:pt x="4455233" y="1377501"/>
                </a:lnTo>
                <a:lnTo>
                  <a:pt x="0" y="1377501"/>
                </a:lnTo>
                <a:lnTo>
                  <a:pt x="0" y="0"/>
                </a:lnTo>
                <a:close/>
              </a:path>
            </a:pathLst>
          </a:custGeom>
          <a:blipFill>
            <a:blip r:embed="rId5"/>
            <a:stretch>
              <a:fillRect l="0" t="0" r="0" b="0"/>
            </a:stretch>
          </a:blipFill>
        </p:spPr>
      </p:sp>
      <p:sp>
        <p:nvSpPr>
          <p:cNvPr name="Freeform 8" id="8"/>
          <p:cNvSpPr/>
          <p:nvPr/>
        </p:nvSpPr>
        <p:spPr>
          <a:xfrm flipH="false" flipV="false" rot="0">
            <a:off x="7648572" y="4998756"/>
            <a:ext cx="4935888" cy="1257017"/>
          </a:xfrm>
          <a:custGeom>
            <a:avLst/>
            <a:gdLst/>
            <a:ahLst/>
            <a:cxnLst/>
            <a:rect r="r" b="b" t="t" l="l"/>
            <a:pathLst>
              <a:path h="1257017" w="4935888">
                <a:moveTo>
                  <a:pt x="0" y="0"/>
                </a:moveTo>
                <a:lnTo>
                  <a:pt x="4935888" y="0"/>
                </a:lnTo>
                <a:lnTo>
                  <a:pt x="4935888" y="1257017"/>
                </a:lnTo>
                <a:lnTo>
                  <a:pt x="0" y="1257017"/>
                </a:lnTo>
                <a:lnTo>
                  <a:pt x="0" y="0"/>
                </a:lnTo>
                <a:close/>
              </a:path>
            </a:pathLst>
          </a:custGeom>
          <a:blipFill>
            <a:blip r:embed="rId6"/>
            <a:stretch>
              <a:fillRect l="0" t="0" r="0" b="0"/>
            </a:stretch>
          </a:blipFill>
        </p:spPr>
      </p:sp>
      <p:sp>
        <p:nvSpPr>
          <p:cNvPr name="Freeform 9" id="9"/>
          <p:cNvSpPr/>
          <p:nvPr/>
        </p:nvSpPr>
        <p:spPr>
          <a:xfrm flipH="false" flipV="false" rot="0">
            <a:off x="7648572" y="7204710"/>
            <a:ext cx="4574527" cy="1943784"/>
          </a:xfrm>
          <a:custGeom>
            <a:avLst/>
            <a:gdLst/>
            <a:ahLst/>
            <a:cxnLst/>
            <a:rect r="r" b="b" t="t" l="l"/>
            <a:pathLst>
              <a:path h="1943784" w="4574527">
                <a:moveTo>
                  <a:pt x="0" y="0"/>
                </a:moveTo>
                <a:lnTo>
                  <a:pt x="4574527" y="0"/>
                </a:lnTo>
                <a:lnTo>
                  <a:pt x="4574527" y="1943783"/>
                </a:lnTo>
                <a:lnTo>
                  <a:pt x="0" y="1943783"/>
                </a:lnTo>
                <a:lnTo>
                  <a:pt x="0" y="0"/>
                </a:lnTo>
                <a:close/>
              </a:path>
            </a:pathLst>
          </a:custGeom>
          <a:blipFill>
            <a:blip r:embed="rId7"/>
            <a:stretch>
              <a:fillRect l="0" t="0" r="0" b="0"/>
            </a:stretch>
          </a:blipFill>
        </p:spPr>
      </p:sp>
      <p:sp>
        <p:nvSpPr>
          <p:cNvPr name="TextBox 10" id="10"/>
          <p:cNvSpPr txBox="true"/>
          <p:nvPr/>
        </p:nvSpPr>
        <p:spPr>
          <a:xfrm rot="0">
            <a:off x="1028700" y="1042366"/>
            <a:ext cx="16230600" cy="688908"/>
          </a:xfrm>
          <a:prstGeom prst="rect">
            <a:avLst/>
          </a:prstGeom>
        </p:spPr>
        <p:txBody>
          <a:bodyPr anchor="t" rtlCol="false" tIns="0" lIns="0" bIns="0" rIns="0">
            <a:spAutoFit/>
          </a:bodyPr>
          <a:lstStyle/>
          <a:p>
            <a:pPr>
              <a:lnSpc>
                <a:spcPts val="5603"/>
              </a:lnSpc>
            </a:pPr>
            <a:r>
              <a:rPr lang="en-US" sz="4002">
                <a:solidFill>
                  <a:srgbClr val="42341E"/>
                </a:solidFill>
                <a:latin typeface="Rafale"/>
              </a:rPr>
              <a:t>VERI TABANI MODELLERINI SEKIZ KATEGORIYE AYIRABILIRIZ:</a:t>
            </a:r>
          </a:p>
        </p:txBody>
      </p:sp>
      <p:sp>
        <p:nvSpPr>
          <p:cNvPr name="TextBox 11" id="11"/>
          <p:cNvSpPr txBox="true"/>
          <p:nvPr/>
        </p:nvSpPr>
        <p:spPr>
          <a:xfrm rot="0">
            <a:off x="330453" y="8488366"/>
            <a:ext cx="1396494" cy="1377944"/>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03</a:t>
            </a:r>
          </a:p>
        </p:txBody>
      </p:sp>
      <p:sp>
        <p:nvSpPr>
          <p:cNvPr name="TextBox 12" id="12"/>
          <p:cNvSpPr txBox="true"/>
          <p:nvPr/>
        </p:nvSpPr>
        <p:spPr>
          <a:xfrm rot="0">
            <a:off x="0" y="4209782"/>
            <a:ext cx="3045222" cy="398780"/>
          </a:xfrm>
          <a:prstGeom prst="rect">
            <a:avLst/>
          </a:prstGeom>
        </p:spPr>
        <p:txBody>
          <a:bodyPr anchor="t" rtlCol="false" tIns="0" lIns="0" bIns="0" rIns="0">
            <a:spAutoFit/>
          </a:bodyPr>
          <a:lstStyle/>
          <a:p>
            <a:pPr algn="ctr">
              <a:lnSpc>
                <a:spcPts val="3220"/>
              </a:lnSpc>
              <a:spcBef>
                <a:spcPct val="0"/>
              </a:spcBef>
            </a:pPr>
            <a:r>
              <a:rPr lang="en-US" sz="2300">
                <a:solidFill>
                  <a:srgbClr val="42341E"/>
                </a:solidFill>
                <a:latin typeface="Rafale"/>
              </a:rPr>
              <a:t>2-)Hiyerarşik veri modeli</a:t>
            </a:r>
          </a:p>
        </p:txBody>
      </p:sp>
      <p:sp>
        <p:nvSpPr>
          <p:cNvPr name="TextBox 13" id="13"/>
          <p:cNvSpPr txBox="true"/>
          <p:nvPr/>
        </p:nvSpPr>
        <p:spPr>
          <a:xfrm rot="0">
            <a:off x="0" y="2317541"/>
            <a:ext cx="3992166" cy="398780"/>
          </a:xfrm>
          <a:prstGeom prst="rect">
            <a:avLst/>
          </a:prstGeom>
        </p:spPr>
        <p:txBody>
          <a:bodyPr anchor="t" rtlCol="false" tIns="0" lIns="0" bIns="0" rIns="0">
            <a:spAutoFit/>
          </a:bodyPr>
          <a:lstStyle/>
          <a:p>
            <a:pPr algn="ctr">
              <a:lnSpc>
                <a:spcPts val="3220"/>
              </a:lnSpc>
              <a:spcBef>
                <a:spcPct val="0"/>
              </a:spcBef>
            </a:pPr>
            <a:r>
              <a:rPr lang="en-US" sz="2300">
                <a:solidFill>
                  <a:srgbClr val="42341E"/>
                </a:solidFill>
                <a:latin typeface="Rafale"/>
              </a:rPr>
              <a:t>1-) Düz model veya tablo modeli</a:t>
            </a:r>
          </a:p>
        </p:txBody>
      </p:sp>
      <p:sp>
        <p:nvSpPr>
          <p:cNvPr name="TextBox 14" id="14"/>
          <p:cNvSpPr txBox="true"/>
          <p:nvPr/>
        </p:nvSpPr>
        <p:spPr>
          <a:xfrm rot="0">
            <a:off x="0" y="7033260"/>
            <a:ext cx="2135007" cy="398762"/>
          </a:xfrm>
          <a:prstGeom prst="rect">
            <a:avLst/>
          </a:prstGeom>
        </p:spPr>
        <p:txBody>
          <a:bodyPr anchor="t" rtlCol="false" tIns="0" lIns="0" bIns="0" rIns="0">
            <a:spAutoFit/>
          </a:bodyPr>
          <a:lstStyle/>
          <a:p>
            <a:pPr algn="ctr">
              <a:lnSpc>
                <a:spcPts val="3220"/>
              </a:lnSpc>
              <a:spcBef>
                <a:spcPct val="0"/>
              </a:spcBef>
            </a:pPr>
            <a:r>
              <a:rPr lang="en-US" sz="2300">
                <a:solidFill>
                  <a:srgbClr val="42341E"/>
                </a:solidFill>
                <a:latin typeface="Rafale"/>
              </a:rPr>
              <a:t>3-)Ağ veri modeli</a:t>
            </a:r>
          </a:p>
        </p:txBody>
      </p:sp>
      <p:sp>
        <p:nvSpPr>
          <p:cNvPr name="TextBox 15" id="15"/>
          <p:cNvSpPr txBox="true"/>
          <p:nvPr/>
        </p:nvSpPr>
        <p:spPr>
          <a:xfrm rot="0">
            <a:off x="7270150" y="6691648"/>
            <a:ext cx="3640155" cy="398762"/>
          </a:xfrm>
          <a:prstGeom prst="rect">
            <a:avLst/>
          </a:prstGeom>
        </p:spPr>
        <p:txBody>
          <a:bodyPr anchor="t" rtlCol="false" tIns="0" lIns="0" bIns="0" rIns="0">
            <a:spAutoFit/>
          </a:bodyPr>
          <a:lstStyle/>
          <a:p>
            <a:pPr algn="ctr">
              <a:lnSpc>
                <a:spcPts val="3220"/>
              </a:lnSpc>
              <a:spcBef>
                <a:spcPct val="0"/>
              </a:spcBef>
            </a:pPr>
            <a:r>
              <a:rPr lang="en-US" sz="2300">
                <a:solidFill>
                  <a:srgbClr val="42341E"/>
                </a:solidFill>
                <a:latin typeface="Rafale"/>
              </a:rPr>
              <a:t>6</a:t>
            </a:r>
            <a:r>
              <a:rPr lang="en-US" sz="2300">
                <a:solidFill>
                  <a:srgbClr val="42341E"/>
                </a:solidFill>
                <a:latin typeface="Rafale"/>
              </a:rPr>
              <a:t>-)Nesne İlişkisel Veri Modeli</a:t>
            </a:r>
          </a:p>
        </p:txBody>
      </p:sp>
      <p:sp>
        <p:nvSpPr>
          <p:cNvPr name="TextBox 16" id="16"/>
          <p:cNvSpPr txBox="true"/>
          <p:nvPr/>
        </p:nvSpPr>
        <p:spPr>
          <a:xfrm rot="0">
            <a:off x="7270150" y="2366209"/>
            <a:ext cx="2724727" cy="398762"/>
          </a:xfrm>
          <a:prstGeom prst="rect">
            <a:avLst/>
          </a:prstGeom>
        </p:spPr>
        <p:txBody>
          <a:bodyPr anchor="t" rtlCol="false" tIns="0" lIns="0" bIns="0" rIns="0">
            <a:spAutoFit/>
          </a:bodyPr>
          <a:lstStyle/>
          <a:p>
            <a:pPr algn="ctr">
              <a:lnSpc>
                <a:spcPts val="3220"/>
              </a:lnSpc>
              <a:spcBef>
                <a:spcPct val="0"/>
              </a:spcBef>
            </a:pPr>
            <a:r>
              <a:rPr lang="en-US" sz="2300">
                <a:solidFill>
                  <a:srgbClr val="42341E"/>
                </a:solidFill>
                <a:latin typeface="Rafale"/>
              </a:rPr>
              <a:t>4</a:t>
            </a:r>
            <a:r>
              <a:rPr lang="en-US" sz="2300">
                <a:solidFill>
                  <a:srgbClr val="42341E"/>
                </a:solidFill>
                <a:latin typeface="Rafale"/>
              </a:rPr>
              <a:t>-)İlişkisel Veri Modeli</a:t>
            </a:r>
          </a:p>
        </p:txBody>
      </p:sp>
      <p:sp>
        <p:nvSpPr>
          <p:cNvPr name="TextBox 17" id="17"/>
          <p:cNvSpPr txBox="true"/>
          <p:nvPr/>
        </p:nvSpPr>
        <p:spPr>
          <a:xfrm rot="0">
            <a:off x="7270150" y="4342819"/>
            <a:ext cx="3893704" cy="398762"/>
          </a:xfrm>
          <a:prstGeom prst="rect">
            <a:avLst/>
          </a:prstGeom>
        </p:spPr>
        <p:txBody>
          <a:bodyPr anchor="t" rtlCol="false" tIns="0" lIns="0" bIns="0" rIns="0">
            <a:spAutoFit/>
          </a:bodyPr>
          <a:lstStyle/>
          <a:p>
            <a:pPr algn="ctr">
              <a:lnSpc>
                <a:spcPts val="3220"/>
              </a:lnSpc>
              <a:spcBef>
                <a:spcPct val="0"/>
              </a:spcBef>
            </a:pPr>
            <a:r>
              <a:rPr lang="en-US" sz="2300">
                <a:solidFill>
                  <a:srgbClr val="42341E"/>
                </a:solidFill>
                <a:latin typeface="Rafale"/>
              </a:rPr>
              <a:t>5</a:t>
            </a:r>
            <a:r>
              <a:rPr lang="en-US" sz="2300">
                <a:solidFill>
                  <a:srgbClr val="42341E"/>
                </a:solidFill>
                <a:latin typeface="Rafale"/>
              </a:rPr>
              <a:t>-)Nesne Yönelimli Veri Modeli</a:t>
            </a:r>
          </a:p>
        </p:txBody>
      </p:sp>
      <p:sp>
        <p:nvSpPr>
          <p:cNvPr name="TextBox 18" id="18"/>
          <p:cNvSpPr txBox="true"/>
          <p:nvPr/>
        </p:nvSpPr>
        <p:spPr>
          <a:xfrm rot="0">
            <a:off x="14087160" y="5799909"/>
            <a:ext cx="4200840" cy="2919134"/>
          </a:xfrm>
          <a:prstGeom prst="rect">
            <a:avLst/>
          </a:prstGeom>
        </p:spPr>
        <p:txBody>
          <a:bodyPr anchor="t" rtlCol="false" tIns="0" lIns="0" bIns="0" rIns="0">
            <a:spAutoFit/>
          </a:bodyPr>
          <a:lstStyle/>
          <a:p>
            <a:pPr algn="ctr">
              <a:lnSpc>
                <a:spcPts val="3220"/>
              </a:lnSpc>
              <a:spcBef>
                <a:spcPct val="0"/>
              </a:spcBef>
            </a:pPr>
            <a:r>
              <a:rPr lang="en-US" sz="2300">
                <a:solidFill>
                  <a:srgbClr val="42341E"/>
                </a:solidFill>
                <a:latin typeface="Rafale"/>
              </a:rPr>
              <a:t>8</a:t>
            </a:r>
            <a:r>
              <a:rPr lang="en-US" sz="2300">
                <a:solidFill>
                  <a:srgbClr val="42341E"/>
                </a:solidFill>
                <a:latin typeface="Rafale"/>
              </a:rPr>
              <a:t>-)Dağıtık Veri Modeli</a:t>
            </a:r>
          </a:p>
          <a:p>
            <a:pPr algn="ctr">
              <a:lnSpc>
                <a:spcPts val="2520"/>
              </a:lnSpc>
              <a:spcBef>
                <a:spcPct val="0"/>
              </a:spcBef>
            </a:pPr>
          </a:p>
          <a:p>
            <a:pPr>
              <a:lnSpc>
                <a:spcPts val="2520"/>
              </a:lnSpc>
              <a:spcBef>
                <a:spcPct val="0"/>
              </a:spcBef>
            </a:pPr>
            <a:r>
              <a:rPr lang="en-US" sz="1800">
                <a:solidFill>
                  <a:srgbClr val="42341E"/>
                </a:solidFill>
                <a:latin typeface="Rafale"/>
              </a:rPr>
              <a:t> Dağıtık veri tabanları, iki ya da daha fazla bilgisayarda depolanan ve bir ağ üzerinde dağıtılan bilgiler için kullanılan veri tabanı grubudur. Bu sistemde, birden fazla veri tabanına erişilmesine rağmen, kullanıcı bir tek veri tabanıyla çalışıyormuş gibi işlem yapar. </a:t>
            </a:r>
          </a:p>
        </p:txBody>
      </p:sp>
      <p:sp>
        <p:nvSpPr>
          <p:cNvPr name="TextBox 19" id="19"/>
          <p:cNvSpPr txBox="true"/>
          <p:nvPr/>
        </p:nvSpPr>
        <p:spPr>
          <a:xfrm rot="0">
            <a:off x="14087160" y="2366209"/>
            <a:ext cx="4200840" cy="2376408"/>
          </a:xfrm>
          <a:prstGeom prst="rect">
            <a:avLst/>
          </a:prstGeom>
        </p:spPr>
        <p:txBody>
          <a:bodyPr anchor="t" rtlCol="false" tIns="0" lIns="0" bIns="0" rIns="0">
            <a:spAutoFit/>
          </a:bodyPr>
          <a:lstStyle/>
          <a:p>
            <a:pPr algn="ctr">
              <a:lnSpc>
                <a:spcPts val="3220"/>
              </a:lnSpc>
              <a:spcBef>
                <a:spcPct val="0"/>
              </a:spcBef>
            </a:pPr>
            <a:r>
              <a:rPr lang="en-US" sz="2300">
                <a:solidFill>
                  <a:srgbClr val="42341E"/>
                </a:solidFill>
                <a:latin typeface="Rafale"/>
              </a:rPr>
              <a:t>7</a:t>
            </a:r>
            <a:r>
              <a:rPr lang="en-US" sz="2300">
                <a:solidFill>
                  <a:srgbClr val="42341E"/>
                </a:solidFill>
                <a:latin typeface="Rafale"/>
              </a:rPr>
              <a:t>-)Çoklu Ortam Veri Modeli</a:t>
            </a:r>
          </a:p>
          <a:p>
            <a:pPr algn="ctr">
              <a:lnSpc>
                <a:spcPts val="3220"/>
              </a:lnSpc>
              <a:spcBef>
                <a:spcPct val="0"/>
              </a:spcBef>
            </a:pPr>
          </a:p>
          <a:p>
            <a:pPr>
              <a:lnSpc>
                <a:spcPts val="2520"/>
              </a:lnSpc>
              <a:spcBef>
                <a:spcPct val="0"/>
              </a:spcBef>
            </a:pPr>
            <a:r>
              <a:rPr lang="en-US" sz="1800">
                <a:solidFill>
                  <a:srgbClr val="42341E"/>
                </a:solidFill>
                <a:latin typeface="Rafale"/>
              </a:rPr>
              <a:t>Çoklu ortam veri tabanı uygulaması, imge görüntüleme, uzaktan görüntülü eğitim, üç boyutlu tıbbi görüntü kayıtları depolanması konularında özellikle tıp bilgi sistemlerinde kullanılmaktadır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1ED"/>
        </a:solidFill>
      </p:bgPr>
    </p:bg>
    <p:spTree>
      <p:nvGrpSpPr>
        <p:cNvPr id="1" name=""/>
        <p:cNvGrpSpPr/>
        <p:nvPr/>
      </p:nvGrpSpPr>
      <p:grpSpPr>
        <a:xfrm>
          <a:off x="0" y="0"/>
          <a:ext cx="0" cy="0"/>
          <a:chOff x="0" y="0"/>
          <a:chExt cx="0" cy="0"/>
        </a:xfrm>
      </p:grpSpPr>
      <p:sp>
        <p:nvSpPr>
          <p:cNvPr name="Freeform 2" id="2"/>
          <p:cNvSpPr/>
          <p:nvPr/>
        </p:nvSpPr>
        <p:spPr>
          <a:xfrm flipH="false" flipV="false" rot="0">
            <a:off x="10750617" y="1308401"/>
            <a:ext cx="6508683" cy="7341890"/>
          </a:xfrm>
          <a:custGeom>
            <a:avLst/>
            <a:gdLst/>
            <a:ahLst/>
            <a:cxnLst/>
            <a:rect r="r" b="b" t="t" l="l"/>
            <a:pathLst>
              <a:path h="7341890" w="6508683">
                <a:moveTo>
                  <a:pt x="0" y="0"/>
                </a:moveTo>
                <a:lnTo>
                  <a:pt x="6508683" y="0"/>
                </a:lnTo>
                <a:lnTo>
                  <a:pt x="6508683" y="7341890"/>
                </a:lnTo>
                <a:lnTo>
                  <a:pt x="0" y="7341890"/>
                </a:lnTo>
                <a:lnTo>
                  <a:pt x="0" y="0"/>
                </a:lnTo>
                <a:close/>
              </a:path>
            </a:pathLst>
          </a:custGeom>
          <a:blipFill>
            <a:blip r:embed="rId2"/>
            <a:stretch>
              <a:fillRect l="-991" t="-2083" r="-3714" b="-1823"/>
            </a:stretch>
          </a:blipFill>
        </p:spPr>
      </p:sp>
      <p:sp>
        <p:nvSpPr>
          <p:cNvPr name="TextBox 3" id="3"/>
          <p:cNvSpPr txBox="true"/>
          <p:nvPr/>
        </p:nvSpPr>
        <p:spPr>
          <a:xfrm rot="0">
            <a:off x="349006" y="315561"/>
            <a:ext cx="7388333" cy="929629"/>
          </a:xfrm>
          <a:prstGeom prst="rect">
            <a:avLst/>
          </a:prstGeom>
        </p:spPr>
        <p:txBody>
          <a:bodyPr anchor="t" rtlCol="false" tIns="0" lIns="0" bIns="0" rIns="0">
            <a:spAutoFit/>
          </a:bodyPr>
          <a:lstStyle/>
          <a:p>
            <a:pPr algn="just">
              <a:lnSpc>
                <a:spcPts val="7560"/>
              </a:lnSpc>
            </a:pPr>
            <a:r>
              <a:rPr lang="en-US" sz="5400">
                <a:solidFill>
                  <a:srgbClr val="000000"/>
                </a:solidFill>
                <a:latin typeface="Rafale"/>
              </a:rPr>
              <a:t>VERİ TABANI TASARIMI</a:t>
            </a:r>
          </a:p>
        </p:txBody>
      </p:sp>
      <p:sp>
        <p:nvSpPr>
          <p:cNvPr name="AutoShape 4" id="4"/>
          <p:cNvSpPr/>
          <p:nvPr/>
        </p:nvSpPr>
        <p:spPr>
          <a:xfrm rot="0">
            <a:off x="2323721" y="9239250"/>
            <a:ext cx="15964279" cy="0"/>
          </a:xfrm>
          <a:prstGeom prst="line">
            <a:avLst/>
          </a:prstGeom>
          <a:ln cap="flat" w="9525">
            <a:solidFill>
              <a:srgbClr val="42341E"/>
            </a:solidFill>
            <a:prstDash val="solid"/>
            <a:headEnd type="none" len="sm" w="sm"/>
            <a:tailEnd type="none" len="sm" w="sm"/>
          </a:ln>
        </p:spPr>
      </p:sp>
      <p:sp>
        <p:nvSpPr>
          <p:cNvPr name="TextBox 5" id="5"/>
          <p:cNvSpPr txBox="true"/>
          <p:nvPr/>
        </p:nvSpPr>
        <p:spPr>
          <a:xfrm rot="0">
            <a:off x="482853" y="8488366"/>
            <a:ext cx="1396494" cy="1377907"/>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04</a:t>
            </a:r>
          </a:p>
        </p:txBody>
      </p:sp>
      <p:sp>
        <p:nvSpPr>
          <p:cNvPr name="AutoShape 6" id="6"/>
          <p:cNvSpPr/>
          <p:nvPr/>
        </p:nvSpPr>
        <p:spPr>
          <a:xfrm>
            <a:off x="0" y="1249953"/>
            <a:ext cx="18288000" cy="0"/>
          </a:xfrm>
          <a:prstGeom prst="line">
            <a:avLst/>
          </a:prstGeom>
          <a:ln cap="flat" w="9525">
            <a:solidFill>
              <a:srgbClr val="42341E"/>
            </a:solidFill>
            <a:prstDash val="solid"/>
            <a:headEnd type="none" len="sm" w="sm"/>
            <a:tailEnd type="none" len="sm" w="sm"/>
          </a:ln>
        </p:spPr>
      </p:sp>
      <p:sp>
        <p:nvSpPr>
          <p:cNvPr name="TextBox 7" id="7"/>
          <p:cNvSpPr txBox="true"/>
          <p:nvPr/>
        </p:nvSpPr>
        <p:spPr>
          <a:xfrm rot="0">
            <a:off x="1028700" y="1515273"/>
            <a:ext cx="8016036" cy="7199305"/>
          </a:xfrm>
          <a:prstGeom prst="rect">
            <a:avLst/>
          </a:prstGeom>
        </p:spPr>
        <p:txBody>
          <a:bodyPr anchor="t" rtlCol="false" tIns="0" lIns="0" bIns="0" rIns="0">
            <a:spAutoFit/>
          </a:bodyPr>
          <a:lstStyle/>
          <a:p>
            <a:pPr>
              <a:lnSpc>
                <a:spcPts val="3220"/>
              </a:lnSpc>
            </a:pPr>
            <a:r>
              <a:rPr lang="en-US" sz="2300">
                <a:solidFill>
                  <a:srgbClr val="42341E"/>
                </a:solidFill>
                <a:latin typeface="Rafale"/>
              </a:rPr>
              <a:t>Veri tabanı tasarımında; gerçeğin, gereksinim ve beklentiler çerçevesinde modellenerek veri tabanına aktarılması gerekir.</a:t>
            </a:r>
          </a:p>
          <a:p>
            <a:pPr>
              <a:lnSpc>
                <a:spcPts val="3220"/>
              </a:lnSpc>
            </a:pPr>
          </a:p>
          <a:p>
            <a:pPr>
              <a:lnSpc>
                <a:spcPts val="3220"/>
              </a:lnSpc>
            </a:pPr>
            <a:r>
              <a:rPr lang="en-US" sz="2300">
                <a:solidFill>
                  <a:srgbClr val="42341E"/>
                </a:solidFill>
                <a:latin typeface="Rafale"/>
              </a:rPr>
              <a:t>Geleneksel veri tabanı tasarımı, kullanıcı gereksinimlerinden fiziksel düzeye ilerler. Kavramsal tasarımda, kavramsal şema belirlenir ve kullanıcıların anlamasını sağlar. Ancak, kavramsal şema doğrudan gerçekleştirilemez, bu nedenle bir veri tabanı yönetim sistemi seçimi gereklidir. Bu süreçte, kavramsal şema mantıksal veri modellerine dönüştürülür.</a:t>
            </a:r>
          </a:p>
          <a:p>
            <a:pPr>
              <a:lnSpc>
                <a:spcPts val="3220"/>
              </a:lnSpc>
            </a:pPr>
          </a:p>
          <a:p>
            <a:pPr>
              <a:lnSpc>
                <a:spcPts val="3220"/>
              </a:lnSpc>
            </a:pPr>
            <a:r>
              <a:rPr lang="en-US" sz="2300">
                <a:solidFill>
                  <a:srgbClr val="42341E"/>
                </a:solidFill>
                <a:latin typeface="Rafale"/>
              </a:rPr>
              <a:t>Fiziksel tasarım aşamasında, verinin en yüksek verim için, veri tabanında fiziksel olarak nasıl organize edilmesi gerektiği belirlenir. Sonuç, iç şemadır. </a:t>
            </a:r>
          </a:p>
          <a:p>
            <a:pPr>
              <a:lnSpc>
                <a:spcPts val="3220"/>
              </a:lnSpc>
            </a:pPr>
            <a:r>
              <a:rPr lang="en-US" sz="2300">
                <a:solidFill>
                  <a:srgbClr val="42341E"/>
                </a:solidFill>
                <a:latin typeface="Rafale"/>
              </a:rPr>
              <a:t>İç şema depolama yapılarını, kayıt formatlarını, kayıt alanlarını, veri tabanına giriş yol ve yöntemleri ile veri tabanının fiziksel gerçekleştirimini ilgilendiren diğer bütün detayları tanımlar. </a:t>
            </a:r>
          </a:p>
          <a:p>
            <a:pPr>
              <a:lnSpc>
                <a:spcPts val="3220"/>
              </a:lnSpc>
            </a:pPr>
            <a:r>
              <a:rPr lang="en-US" sz="2300">
                <a:solidFill>
                  <a:srgbClr val="42341E"/>
                </a:solidFill>
                <a:latin typeface="Rafale"/>
              </a:rPr>
              <a:t>İç şema tanımlamada, genellikle veri yapıları olarak bilinen, fiziksel veri modelleri kullanılır.</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4F1ED"/>
        </a:solidFill>
      </p:bgPr>
    </p:bg>
    <p:spTree>
      <p:nvGrpSpPr>
        <p:cNvPr id="1" name=""/>
        <p:cNvGrpSpPr/>
        <p:nvPr/>
      </p:nvGrpSpPr>
      <p:grpSpPr>
        <a:xfrm>
          <a:off x="0" y="0"/>
          <a:ext cx="0" cy="0"/>
          <a:chOff x="0" y="0"/>
          <a:chExt cx="0" cy="0"/>
        </a:xfrm>
      </p:grpSpPr>
      <p:sp>
        <p:nvSpPr>
          <p:cNvPr name="AutoShape 2" id="2"/>
          <p:cNvSpPr/>
          <p:nvPr/>
        </p:nvSpPr>
        <p:spPr>
          <a:xfrm rot="0">
            <a:off x="0" y="1843974"/>
            <a:ext cx="18288000" cy="0"/>
          </a:xfrm>
          <a:prstGeom prst="line">
            <a:avLst/>
          </a:prstGeom>
          <a:ln cap="flat" w="9525">
            <a:solidFill>
              <a:srgbClr val="42341E"/>
            </a:solidFill>
            <a:prstDash val="solid"/>
            <a:headEnd type="none" len="sm" w="sm"/>
            <a:tailEnd type="none" len="sm" w="sm"/>
          </a:ln>
        </p:spPr>
      </p:sp>
      <p:sp>
        <p:nvSpPr>
          <p:cNvPr name="TextBox 3" id="3"/>
          <p:cNvSpPr txBox="true"/>
          <p:nvPr/>
        </p:nvSpPr>
        <p:spPr>
          <a:xfrm rot="0">
            <a:off x="1028700" y="2515352"/>
            <a:ext cx="7143583" cy="5199146"/>
          </a:xfrm>
          <a:prstGeom prst="rect">
            <a:avLst/>
          </a:prstGeom>
        </p:spPr>
        <p:txBody>
          <a:bodyPr anchor="t" rtlCol="false" tIns="0" lIns="0" bIns="0" rIns="0">
            <a:spAutoFit/>
          </a:bodyPr>
          <a:lstStyle/>
          <a:p>
            <a:pPr>
              <a:lnSpc>
                <a:spcPts val="3219"/>
              </a:lnSpc>
            </a:pPr>
            <a:r>
              <a:rPr lang="en-US" sz="2299">
                <a:solidFill>
                  <a:srgbClr val="42341E"/>
                </a:solidFill>
                <a:latin typeface="Rafale"/>
              </a:rPr>
              <a:t>1-) İLIŞKISEL VERI TABANI</a:t>
            </a:r>
          </a:p>
          <a:p>
            <a:pPr>
              <a:lnSpc>
                <a:spcPts val="3219"/>
              </a:lnSpc>
            </a:pPr>
          </a:p>
          <a:p>
            <a:pPr>
              <a:lnSpc>
                <a:spcPts val="3219"/>
              </a:lnSpc>
            </a:pPr>
            <a:r>
              <a:rPr lang="en-US" sz="2299">
                <a:solidFill>
                  <a:srgbClr val="42341E"/>
                </a:solidFill>
                <a:latin typeface="Rafale"/>
              </a:rPr>
              <a:t>SATIR VE SÜTUNLARIN MEYDANA GETIRDIĞI TABLOLARDAN OLUŞUR. BIR VERI TABANINDA ILIŞKIDEN SÖZ EDEBILMEK IÇIN EN AZ IKI TABLONUN YER ALMASI VE BU IKI TABLODAKI VERILERIN BIRBIRI ILE BIR ŞEKILDE ILIŞKILENDIRILIYOR OLMASI GEREKIR.</a:t>
            </a:r>
          </a:p>
          <a:p>
            <a:pPr>
              <a:lnSpc>
                <a:spcPts val="3219"/>
              </a:lnSpc>
            </a:pPr>
          </a:p>
          <a:p>
            <a:pPr>
              <a:lnSpc>
                <a:spcPts val="3219"/>
              </a:lnSpc>
            </a:pPr>
            <a:r>
              <a:rPr lang="en-US" sz="2299">
                <a:solidFill>
                  <a:srgbClr val="42341E"/>
                </a:solidFill>
                <a:latin typeface="Rafale"/>
              </a:rPr>
              <a:t>ACID; klasik ilişkisel veri tabanı sistemlerinde sağlanan temel özellikler aşağıda sunulmuştur :</a:t>
            </a:r>
          </a:p>
          <a:p>
            <a:pPr>
              <a:lnSpc>
                <a:spcPts val="3219"/>
              </a:lnSpc>
            </a:pPr>
            <a:r>
              <a:rPr lang="en-US" sz="2299">
                <a:solidFill>
                  <a:srgbClr val="42341E"/>
                </a:solidFill>
                <a:latin typeface="Rafale"/>
              </a:rPr>
              <a:t> -Bölünmezlik (Atomicity) </a:t>
            </a:r>
          </a:p>
          <a:p>
            <a:pPr>
              <a:lnSpc>
                <a:spcPts val="3219"/>
              </a:lnSpc>
            </a:pPr>
            <a:r>
              <a:rPr lang="en-US" sz="2299">
                <a:solidFill>
                  <a:srgbClr val="42341E"/>
                </a:solidFill>
                <a:latin typeface="Rafale"/>
              </a:rPr>
              <a:t> -Tutarlılık (Consistency) </a:t>
            </a:r>
          </a:p>
          <a:p>
            <a:pPr>
              <a:lnSpc>
                <a:spcPts val="3219"/>
              </a:lnSpc>
            </a:pPr>
            <a:r>
              <a:rPr lang="en-US" sz="2299">
                <a:solidFill>
                  <a:srgbClr val="42341E"/>
                </a:solidFill>
                <a:latin typeface="Rafale"/>
              </a:rPr>
              <a:t> -İzolasyon (Isolation) </a:t>
            </a:r>
          </a:p>
          <a:p>
            <a:pPr>
              <a:lnSpc>
                <a:spcPts val="3219"/>
              </a:lnSpc>
            </a:pPr>
            <a:r>
              <a:rPr lang="en-US" sz="2299">
                <a:solidFill>
                  <a:srgbClr val="42341E"/>
                </a:solidFill>
                <a:latin typeface="Rafale"/>
              </a:rPr>
              <a:t> -Dayanıklılık (Durability) </a:t>
            </a:r>
          </a:p>
        </p:txBody>
      </p:sp>
      <p:sp>
        <p:nvSpPr>
          <p:cNvPr name="TextBox 4" id="4"/>
          <p:cNvSpPr txBox="true"/>
          <p:nvPr/>
        </p:nvSpPr>
        <p:spPr>
          <a:xfrm rot="0">
            <a:off x="1028700" y="942975"/>
            <a:ext cx="16230600" cy="721856"/>
          </a:xfrm>
          <a:prstGeom prst="rect">
            <a:avLst/>
          </a:prstGeom>
        </p:spPr>
        <p:txBody>
          <a:bodyPr anchor="t" rtlCol="false" tIns="0" lIns="0" bIns="0" rIns="0">
            <a:spAutoFit/>
          </a:bodyPr>
          <a:lstStyle/>
          <a:p>
            <a:pPr>
              <a:lnSpc>
                <a:spcPts val="5883"/>
              </a:lnSpc>
            </a:pPr>
            <a:r>
              <a:rPr lang="en-US" sz="4202">
                <a:solidFill>
                  <a:srgbClr val="42341E"/>
                </a:solidFill>
                <a:latin typeface="Rafale"/>
              </a:rPr>
              <a:t>İLİŞKİSEL VE İLİŞKİSEL OLMAYAN (NOSQL) VERİ TABANI SİSTEMLERİ</a:t>
            </a:r>
          </a:p>
        </p:txBody>
      </p:sp>
      <p:sp>
        <p:nvSpPr>
          <p:cNvPr name="AutoShape 5" id="5"/>
          <p:cNvSpPr/>
          <p:nvPr/>
        </p:nvSpPr>
        <p:spPr>
          <a:xfrm rot="0">
            <a:off x="2323721" y="9258300"/>
            <a:ext cx="15964279" cy="0"/>
          </a:xfrm>
          <a:prstGeom prst="line">
            <a:avLst/>
          </a:prstGeom>
          <a:ln cap="flat" w="9525">
            <a:solidFill>
              <a:srgbClr val="42341E"/>
            </a:solidFill>
            <a:prstDash val="solid"/>
            <a:headEnd type="none" len="sm" w="sm"/>
            <a:tailEnd type="none" len="sm" w="sm"/>
          </a:ln>
        </p:spPr>
      </p:sp>
      <p:sp>
        <p:nvSpPr>
          <p:cNvPr name="TextBox 6" id="6"/>
          <p:cNvSpPr txBox="true"/>
          <p:nvPr/>
        </p:nvSpPr>
        <p:spPr>
          <a:xfrm rot="0">
            <a:off x="330453" y="8488366"/>
            <a:ext cx="1396494" cy="1377907"/>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05</a:t>
            </a:r>
          </a:p>
        </p:txBody>
      </p:sp>
      <p:sp>
        <p:nvSpPr>
          <p:cNvPr name="TextBox 7" id="7"/>
          <p:cNvSpPr txBox="true"/>
          <p:nvPr/>
        </p:nvSpPr>
        <p:spPr>
          <a:xfrm rot="0">
            <a:off x="10115717" y="2515352"/>
            <a:ext cx="7143583" cy="5199146"/>
          </a:xfrm>
          <a:prstGeom prst="rect">
            <a:avLst/>
          </a:prstGeom>
        </p:spPr>
        <p:txBody>
          <a:bodyPr anchor="t" rtlCol="false" tIns="0" lIns="0" bIns="0" rIns="0">
            <a:spAutoFit/>
          </a:bodyPr>
          <a:lstStyle/>
          <a:p>
            <a:pPr>
              <a:lnSpc>
                <a:spcPts val="3219"/>
              </a:lnSpc>
            </a:pPr>
            <a:r>
              <a:rPr lang="en-US" sz="2299">
                <a:solidFill>
                  <a:srgbClr val="42341E"/>
                </a:solidFill>
                <a:latin typeface="Rafale"/>
              </a:rPr>
              <a:t>2-) İLIŞKISEL OLMAYAN (NOSQL) VERI TABANI </a:t>
            </a:r>
          </a:p>
          <a:p>
            <a:pPr>
              <a:lnSpc>
                <a:spcPts val="3219"/>
              </a:lnSpc>
            </a:pPr>
          </a:p>
          <a:p>
            <a:pPr>
              <a:lnSpc>
                <a:spcPts val="3219"/>
              </a:lnSpc>
            </a:pPr>
            <a:r>
              <a:rPr lang="en-US" sz="2299">
                <a:solidFill>
                  <a:srgbClr val="42341E"/>
                </a:solidFill>
                <a:latin typeface="Rafale"/>
              </a:rPr>
              <a:t>NoSQL, ilişkisel veri tabanı sistemlerine alternatif bir çözüm olarak ortaya çıkmıştır. İlişkisel olamayan veri tabanları yatay olarak ölçeklendirilen bir veri depolama sistemidir.</a:t>
            </a:r>
          </a:p>
          <a:p>
            <a:pPr>
              <a:lnSpc>
                <a:spcPts val="3219"/>
              </a:lnSpc>
            </a:pPr>
          </a:p>
          <a:p>
            <a:pPr>
              <a:lnSpc>
                <a:spcPts val="3219"/>
              </a:lnSpc>
            </a:pPr>
            <a:r>
              <a:rPr lang="en-US" sz="2299">
                <a:solidFill>
                  <a:srgbClr val="42341E"/>
                </a:solidFill>
                <a:latin typeface="Rafale"/>
              </a:rPr>
              <a:t>BASE; NoSQL sistemlerde sağlanan temel özellikler aşağıda verilmiştir:</a:t>
            </a:r>
          </a:p>
          <a:p>
            <a:pPr>
              <a:lnSpc>
                <a:spcPts val="3219"/>
              </a:lnSpc>
            </a:pPr>
            <a:r>
              <a:rPr lang="en-US" sz="2299">
                <a:solidFill>
                  <a:srgbClr val="42341E"/>
                </a:solidFill>
                <a:latin typeface="Rafale"/>
              </a:rPr>
              <a:t> -Kolay Ulaşılabilirlik (Basically Available) </a:t>
            </a:r>
          </a:p>
          <a:p>
            <a:pPr>
              <a:lnSpc>
                <a:spcPts val="3219"/>
              </a:lnSpc>
            </a:pPr>
            <a:r>
              <a:rPr lang="en-US" sz="2299">
                <a:solidFill>
                  <a:srgbClr val="42341E"/>
                </a:solidFill>
                <a:latin typeface="Rafale"/>
              </a:rPr>
              <a:t> -Esnek Durum (Soft state)</a:t>
            </a:r>
          </a:p>
          <a:p>
            <a:pPr>
              <a:lnSpc>
                <a:spcPts val="3219"/>
              </a:lnSpc>
            </a:pPr>
            <a:r>
              <a:rPr lang="en-US" sz="2299">
                <a:solidFill>
                  <a:srgbClr val="42341E"/>
                </a:solidFill>
                <a:latin typeface="Rafale"/>
              </a:rPr>
              <a:t> -Eninde sonunda Tutarlı (Eventually consistent)</a:t>
            </a:r>
          </a:p>
          <a:p>
            <a:pPr>
              <a:lnSpc>
                <a:spcPts val="321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F1ED"/>
        </a:solidFill>
      </p:bgPr>
    </p:bg>
    <p:spTree>
      <p:nvGrpSpPr>
        <p:cNvPr id="1" name=""/>
        <p:cNvGrpSpPr/>
        <p:nvPr/>
      </p:nvGrpSpPr>
      <p:grpSpPr>
        <a:xfrm>
          <a:off x="0" y="0"/>
          <a:ext cx="0" cy="0"/>
          <a:chOff x="0" y="0"/>
          <a:chExt cx="0" cy="0"/>
        </a:xfrm>
      </p:grpSpPr>
      <p:sp>
        <p:nvSpPr>
          <p:cNvPr name="TextBox 2" id="2"/>
          <p:cNvSpPr txBox="true"/>
          <p:nvPr/>
        </p:nvSpPr>
        <p:spPr>
          <a:xfrm rot="0">
            <a:off x="6795293" y="1251849"/>
            <a:ext cx="10464007" cy="606413"/>
          </a:xfrm>
          <a:prstGeom prst="rect">
            <a:avLst/>
          </a:prstGeom>
        </p:spPr>
        <p:txBody>
          <a:bodyPr anchor="t" rtlCol="false" tIns="0" lIns="0" bIns="0" rIns="0">
            <a:spAutoFit/>
          </a:bodyPr>
          <a:lstStyle/>
          <a:p>
            <a:pPr algn="r">
              <a:lnSpc>
                <a:spcPts val="4900"/>
              </a:lnSpc>
            </a:pPr>
            <a:r>
              <a:rPr lang="en-US" sz="3500">
                <a:solidFill>
                  <a:srgbClr val="000000"/>
                </a:solidFill>
                <a:latin typeface="Rafale"/>
              </a:rPr>
              <a:t>İLIŞKISEL OLMAYAN (NOSQL) VERI TABANI </a:t>
            </a:r>
          </a:p>
        </p:txBody>
      </p:sp>
      <p:sp>
        <p:nvSpPr>
          <p:cNvPr name="AutoShape 3" id="3"/>
          <p:cNvSpPr/>
          <p:nvPr/>
        </p:nvSpPr>
        <p:spPr>
          <a:xfrm rot="0">
            <a:off x="2323721" y="9248775"/>
            <a:ext cx="15964279" cy="0"/>
          </a:xfrm>
          <a:prstGeom prst="line">
            <a:avLst/>
          </a:prstGeom>
          <a:ln cap="flat" w="9525">
            <a:solidFill>
              <a:srgbClr val="42341E"/>
            </a:solidFill>
            <a:prstDash val="solid"/>
            <a:headEnd type="none" len="sm" w="sm"/>
            <a:tailEnd type="none" len="sm" w="sm"/>
          </a:ln>
        </p:spPr>
      </p:sp>
      <p:sp>
        <p:nvSpPr>
          <p:cNvPr name="AutoShape 4" id="4"/>
          <p:cNvSpPr/>
          <p:nvPr/>
        </p:nvSpPr>
        <p:spPr>
          <a:xfrm rot="0">
            <a:off x="0" y="1853499"/>
            <a:ext cx="18288000" cy="0"/>
          </a:xfrm>
          <a:prstGeom prst="line">
            <a:avLst/>
          </a:prstGeom>
          <a:ln cap="flat" w="9525">
            <a:solidFill>
              <a:srgbClr val="42341E"/>
            </a:solidFill>
            <a:prstDash val="solid"/>
            <a:headEnd type="none" len="sm" w="sm"/>
            <a:tailEnd type="none" len="sm" w="sm"/>
          </a:ln>
        </p:spPr>
      </p:sp>
      <p:sp>
        <p:nvSpPr>
          <p:cNvPr name="Freeform 5" id="5"/>
          <p:cNvSpPr/>
          <p:nvPr/>
        </p:nvSpPr>
        <p:spPr>
          <a:xfrm flipH="false" flipV="false" rot="0">
            <a:off x="9612242" y="3238794"/>
            <a:ext cx="7647058" cy="3809412"/>
          </a:xfrm>
          <a:custGeom>
            <a:avLst/>
            <a:gdLst/>
            <a:ahLst/>
            <a:cxnLst/>
            <a:rect r="r" b="b" t="t" l="l"/>
            <a:pathLst>
              <a:path h="3809412" w="7647058">
                <a:moveTo>
                  <a:pt x="0" y="0"/>
                </a:moveTo>
                <a:lnTo>
                  <a:pt x="7647058" y="0"/>
                </a:lnTo>
                <a:lnTo>
                  <a:pt x="7647058" y="3809412"/>
                </a:lnTo>
                <a:lnTo>
                  <a:pt x="0" y="3809412"/>
                </a:lnTo>
                <a:lnTo>
                  <a:pt x="0" y="0"/>
                </a:lnTo>
                <a:close/>
              </a:path>
            </a:pathLst>
          </a:custGeom>
          <a:blipFill>
            <a:blip r:embed="rId2"/>
            <a:stretch>
              <a:fillRect l="-1941" t="-5457" r="-2280" b="-3898"/>
            </a:stretch>
          </a:blipFill>
        </p:spPr>
      </p:sp>
      <p:sp>
        <p:nvSpPr>
          <p:cNvPr name="TextBox 6" id="6"/>
          <p:cNvSpPr txBox="true"/>
          <p:nvPr/>
        </p:nvSpPr>
        <p:spPr>
          <a:xfrm rot="0">
            <a:off x="1028700" y="3115400"/>
            <a:ext cx="8305531" cy="3999049"/>
          </a:xfrm>
          <a:prstGeom prst="rect">
            <a:avLst/>
          </a:prstGeom>
        </p:spPr>
        <p:txBody>
          <a:bodyPr anchor="t" rtlCol="false" tIns="0" lIns="0" bIns="0" rIns="0">
            <a:spAutoFit/>
          </a:bodyPr>
          <a:lstStyle/>
          <a:p>
            <a:pPr>
              <a:lnSpc>
                <a:spcPts val="3220"/>
              </a:lnSpc>
            </a:pPr>
            <a:r>
              <a:rPr lang="en-US" sz="2300">
                <a:solidFill>
                  <a:srgbClr val="42341E"/>
                </a:solidFill>
                <a:latin typeface="Rafale"/>
              </a:rPr>
              <a:t>Veri tabanlarına ilişkin problemlerden biri olan ölçek sorununa, diğer çözümlerin içinde en iyi cevap vereni NoSQL’dir.</a:t>
            </a:r>
          </a:p>
          <a:p>
            <a:pPr>
              <a:lnSpc>
                <a:spcPts val="3220"/>
              </a:lnSpc>
            </a:pPr>
            <a:r>
              <a:rPr lang="en-US" sz="2300">
                <a:solidFill>
                  <a:srgbClr val="42341E"/>
                </a:solidFill>
                <a:latin typeface="Rafale"/>
              </a:rPr>
              <a:t> </a:t>
            </a:r>
          </a:p>
          <a:p>
            <a:pPr>
              <a:lnSpc>
                <a:spcPts val="3220"/>
              </a:lnSpc>
            </a:pPr>
            <a:r>
              <a:rPr lang="en-US" sz="2300">
                <a:solidFill>
                  <a:srgbClr val="42341E"/>
                </a:solidFill>
                <a:latin typeface="Rafale"/>
              </a:rPr>
              <a:t>Çok büyük verilerin depolanması ve yazılmasında ilişkisel veri tabanlarının eksik kaldığı hususlarda, yatay ölçekleme yapan dağıtık NoSQL çözümleri geliştirilmiştir.</a:t>
            </a:r>
          </a:p>
          <a:p>
            <a:pPr>
              <a:lnSpc>
                <a:spcPts val="3220"/>
              </a:lnSpc>
            </a:pPr>
          </a:p>
          <a:p>
            <a:pPr>
              <a:lnSpc>
                <a:spcPts val="3220"/>
              </a:lnSpc>
            </a:pPr>
            <a:r>
              <a:rPr lang="en-US" sz="2300">
                <a:solidFill>
                  <a:srgbClr val="42341E"/>
                </a:solidFill>
                <a:latin typeface="Rafale"/>
              </a:rPr>
              <a:t>İlişkisel veri tabanı kullanıcılarının, araştırmalar neticesinde NoSQL veri tabanına geçmek istemelerinin nedenleri yandaki grafikte yüzde olarak gösterilmiştir. </a:t>
            </a:r>
          </a:p>
        </p:txBody>
      </p:sp>
      <p:sp>
        <p:nvSpPr>
          <p:cNvPr name="TextBox 7" id="7"/>
          <p:cNvSpPr txBox="true"/>
          <p:nvPr/>
        </p:nvSpPr>
        <p:spPr>
          <a:xfrm rot="0">
            <a:off x="482853" y="8488366"/>
            <a:ext cx="1396494" cy="1377907"/>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06</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1ED"/>
        </a:solidFill>
      </p:bgPr>
    </p:bg>
    <p:spTree>
      <p:nvGrpSpPr>
        <p:cNvPr id="1" name=""/>
        <p:cNvGrpSpPr/>
        <p:nvPr/>
      </p:nvGrpSpPr>
      <p:grpSpPr>
        <a:xfrm>
          <a:off x="0" y="0"/>
          <a:ext cx="0" cy="0"/>
          <a:chOff x="0" y="0"/>
          <a:chExt cx="0" cy="0"/>
        </a:xfrm>
      </p:grpSpPr>
      <p:sp>
        <p:nvSpPr>
          <p:cNvPr name="AutoShape 2" id="2"/>
          <p:cNvSpPr/>
          <p:nvPr/>
        </p:nvSpPr>
        <p:spPr>
          <a:xfrm rot="0">
            <a:off x="2323721" y="9239250"/>
            <a:ext cx="15964279" cy="0"/>
          </a:xfrm>
          <a:prstGeom prst="line">
            <a:avLst/>
          </a:prstGeom>
          <a:ln cap="flat" w="9525">
            <a:solidFill>
              <a:srgbClr val="42341E"/>
            </a:solidFill>
            <a:prstDash val="solid"/>
            <a:headEnd type="none" len="sm" w="sm"/>
            <a:tailEnd type="none" len="sm" w="sm"/>
          </a:ln>
        </p:spPr>
      </p:sp>
      <p:sp>
        <p:nvSpPr>
          <p:cNvPr name="Freeform 3" id="3"/>
          <p:cNvSpPr/>
          <p:nvPr/>
        </p:nvSpPr>
        <p:spPr>
          <a:xfrm flipH="false" flipV="false" rot="5400000">
            <a:off x="1698875" y="4626700"/>
            <a:ext cx="4894928" cy="3415785"/>
          </a:xfrm>
          <a:custGeom>
            <a:avLst/>
            <a:gdLst/>
            <a:ahLst/>
            <a:cxnLst/>
            <a:rect r="r" b="b" t="t" l="l"/>
            <a:pathLst>
              <a:path h="3415785" w="4894928">
                <a:moveTo>
                  <a:pt x="0" y="0"/>
                </a:moveTo>
                <a:lnTo>
                  <a:pt x="4894928" y="0"/>
                </a:lnTo>
                <a:lnTo>
                  <a:pt x="4894928" y="3415785"/>
                </a:lnTo>
                <a:lnTo>
                  <a:pt x="0" y="3415785"/>
                </a:lnTo>
                <a:lnTo>
                  <a:pt x="0" y="0"/>
                </a:lnTo>
                <a:close/>
              </a:path>
            </a:pathLst>
          </a:custGeom>
          <a:blipFill>
            <a:blip r:embed="rId2"/>
            <a:stretch>
              <a:fillRect l="-2343" t="-5597" r="-2734" b="-3358"/>
            </a:stretch>
          </a:blipFill>
        </p:spPr>
      </p:sp>
      <p:sp>
        <p:nvSpPr>
          <p:cNvPr name="Freeform 4" id="4"/>
          <p:cNvSpPr/>
          <p:nvPr/>
        </p:nvSpPr>
        <p:spPr>
          <a:xfrm flipH="false" flipV="false" rot="5400000">
            <a:off x="6875531" y="2865829"/>
            <a:ext cx="4894928" cy="6937527"/>
          </a:xfrm>
          <a:custGeom>
            <a:avLst/>
            <a:gdLst/>
            <a:ahLst/>
            <a:cxnLst/>
            <a:rect r="r" b="b" t="t" l="l"/>
            <a:pathLst>
              <a:path h="6937527" w="4894928">
                <a:moveTo>
                  <a:pt x="0" y="0"/>
                </a:moveTo>
                <a:lnTo>
                  <a:pt x="4894928" y="0"/>
                </a:lnTo>
                <a:lnTo>
                  <a:pt x="4894928" y="6937527"/>
                </a:lnTo>
                <a:lnTo>
                  <a:pt x="0" y="6937527"/>
                </a:lnTo>
                <a:lnTo>
                  <a:pt x="0" y="0"/>
                </a:lnTo>
                <a:close/>
              </a:path>
            </a:pathLst>
          </a:custGeom>
          <a:blipFill>
            <a:blip r:embed="rId3"/>
            <a:stretch>
              <a:fillRect l="-2508" t="-3423" r="-4517" b="-3423"/>
            </a:stretch>
          </a:blipFill>
        </p:spPr>
      </p:sp>
      <p:sp>
        <p:nvSpPr>
          <p:cNvPr name="TextBox 5" id="5"/>
          <p:cNvSpPr txBox="true"/>
          <p:nvPr/>
        </p:nvSpPr>
        <p:spPr>
          <a:xfrm rot="0">
            <a:off x="482853" y="8488366"/>
            <a:ext cx="1396494" cy="1377907"/>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07</a:t>
            </a:r>
          </a:p>
        </p:txBody>
      </p:sp>
      <p:sp>
        <p:nvSpPr>
          <p:cNvPr name="TextBox 6" id="6"/>
          <p:cNvSpPr txBox="true"/>
          <p:nvPr/>
        </p:nvSpPr>
        <p:spPr>
          <a:xfrm rot="0">
            <a:off x="1104900" y="1279579"/>
            <a:ext cx="16078200" cy="2398922"/>
          </a:xfrm>
          <a:prstGeom prst="rect">
            <a:avLst/>
          </a:prstGeom>
        </p:spPr>
        <p:txBody>
          <a:bodyPr anchor="t" rtlCol="false" tIns="0" lIns="0" bIns="0" rIns="0">
            <a:spAutoFit/>
          </a:bodyPr>
          <a:lstStyle/>
          <a:p>
            <a:pPr algn="just">
              <a:lnSpc>
                <a:spcPts val="3220"/>
              </a:lnSpc>
              <a:spcBef>
                <a:spcPct val="0"/>
              </a:spcBef>
            </a:pPr>
            <a:r>
              <a:rPr lang="en-US" sz="2300">
                <a:solidFill>
                  <a:srgbClr val="42341E"/>
                </a:solidFill>
                <a:latin typeface="Rafale"/>
              </a:rPr>
              <a:t>NoSQL veri tabanları göreceli olarak yeni bir gelişmedir. </a:t>
            </a:r>
          </a:p>
          <a:p>
            <a:pPr algn="just">
              <a:lnSpc>
                <a:spcPts val="3220"/>
              </a:lnSpc>
              <a:spcBef>
                <a:spcPct val="0"/>
              </a:spcBef>
            </a:pPr>
            <a:r>
              <a:rPr lang="en-US" sz="2300">
                <a:solidFill>
                  <a:srgbClr val="42341E"/>
                </a:solidFill>
                <a:latin typeface="Rafale"/>
              </a:rPr>
              <a:t>Fakat e-ticaret, internet arama motorları ve sosyal ağlar gibi büyük ölçekli internet uygulamaları için güvenilirliğini kanıtlamıştır. </a:t>
            </a:r>
          </a:p>
          <a:p>
            <a:pPr algn="just">
              <a:lnSpc>
                <a:spcPts val="3220"/>
              </a:lnSpc>
              <a:spcBef>
                <a:spcPct val="0"/>
              </a:spcBef>
            </a:pPr>
          </a:p>
          <a:p>
            <a:pPr algn="just">
              <a:lnSpc>
                <a:spcPts val="3220"/>
              </a:lnSpc>
              <a:spcBef>
                <a:spcPct val="0"/>
              </a:spcBef>
            </a:pPr>
            <a:r>
              <a:rPr lang="en-US" sz="2300">
                <a:solidFill>
                  <a:srgbClr val="42341E"/>
                </a:solidFill>
                <a:latin typeface="Rafale"/>
              </a:rPr>
              <a:t>Birçok kayıt saklama teknolojisi kendilerini NoSQL ürünü olarak sınıflandırmaktadır ve her biri kendilerine özgü karakteristiklere sahiptir. </a:t>
            </a:r>
          </a:p>
          <a:p>
            <a:pPr algn="just">
              <a:lnSpc>
                <a:spcPts val="3220"/>
              </a:lnSpc>
              <a:spcBef>
                <a:spcPct val="0"/>
              </a:spcBef>
            </a:pPr>
            <a:r>
              <a:rPr lang="en-US" sz="2300">
                <a:solidFill>
                  <a:srgbClr val="42341E"/>
                </a:solidFill>
                <a:latin typeface="Rafale"/>
              </a:rPr>
              <a:t>En bilinen lider NoSQL ürünlerinin teknik karşılaştırmaları aşağıdaki Tablo 1’de verilmiştir.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F1ED"/>
        </a:solidFill>
      </p:bgPr>
    </p:bg>
    <p:spTree>
      <p:nvGrpSpPr>
        <p:cNvPr id="1" name=""/>
        <p:cNvGrpSpPr/>
        <p:nvPr/>
      </p:nvGrpSpPr>
      <p:grpSpPr>
        <a:xfrm>
          <a:off x="0" y="0"/>
          <a:ext cx="0" cy="0"/>
          <a:chOff x="0" y="0"/>
          <a:chExt cx="0" cy="0"/>
        </a:xfrm>
      </p:grpSpPr>
      <p:sp>
        <p:nvSpPr>
          <p:cNvPr name="AutoShape 2" id="2"/>
          <p:cNvSpPr/>
          <p:nvPr/>
        </p:nvSpPr>
        <p:spPr>
          <a:xfrm rot="0">
            <a:off x="0" y="1843974"/>
            <a:ext cx="18288000" cy="0"/>
          </a:xfrm>
          <a:prstGeom prst="line">
            <a:avLst/>
          </a:prstGeom>
          <a:ln cap="flat" w="9525">
            <a:solidFill>
              <a:srgbClr val="42341E"/>
            </a:solidFill>
            <a:prstDash val="solid"/>
            <a:headEnd type="none" len="sm" w="sm"/>
            <a:tailEnd type="none" len="sm" w="sm"/>
          </a:ln>
        </p:spPr>
      </p:sp>
      <p:sp>
        <p:nvSpPr>
          <p:cNvPr name="AutoShape 3" id="3"/>
          <p:cNvSpPr/>
          <p:nvPr/>
        </p:nvSpPr>
        <p:spPr>
          <a:xfrm rot="0">
            <a:off x="2323721" y="9258300"/>
            <a:ext cx="15964279" cy="0"/>
          </a:xfrm>
          <a:prstGeom prst="line">
            <a:avLst/>
          </a:prstGeom>
          <a:ln cap="flat" w="9525">
            <a:solidFill>
              <a:srgbClr val="42341E"/>
            </a:solidFill>
            <a:prstDash val="solid"/>
            <a:headEnd type="none" len="sm" w="sm"/>
            <a:tailEnd type="none" len="sm" w="sm"/>
          </a:ln>
        </p:spPr>
      </p:sp>
      <p:sp>
        <p:nvSpPr>
          <p:cNvPr name="Freeform 4" id="4"/>
          <p:cNvSpPr/>
          <p:nvPr/>
        </p:nvSpPr>
        <p:spPr>
          <a:xfrm flipH="false" flipV="false" rot="0">
            <a:off x="13091153" y="2203994"/>
            <a:ext cx="4168147" cy="6703522"/>
          </a:xfrm>
          <a:custGeom>
            <a:avLst/>
            <a:gdLst/>
            <a:ahLst/>
            <a:cxnLst/>
            <a:rect r="r" b="b" t="t" l="l"/>
            <a:pathLst>
              <a:path h="6703522" w="4168147">
                <a:moveTo>
                  <a:pt x="0" y="0"/>
                </a:moveTo>
                <a:lnTo>
                  <a:pt x="4168147" y="0"/>
                </a:lnTo>
                <a:lnTo>
                  <a:pt x="4168147" y="6703522"/>
                </a:lnTo>
                <a:lnTo>
                  <a:pt x="0" y="6703522"/>
                </a:lnTo>
                <a:lnTo>
                  <a:pt x="0" y="0"/>
                </a:lnTo>
                <a:close/>
              </a:path>
            </a:pathLst>
          </a:custGeom>
          <a:blipFill>
            <a:blip r:embed="rId2"/>
            <a:stretch>
              <a:fillRect l="-458" t="-2281" r="-6422" b="-285"/>
            </a:stretch>
          </a:blipFill>
        </p:spPr>
      </p:sp>
      <p:sp>
        <p:nvSpPr>
          <p:cNvPr name="TextBox 5" id="5"/>
          <p:cNvSpPr txBox="true"/>
          <p:nvPr/>
        </p:nvSpPr>
        <p:spPr>
          <a:xfrm rot="0">
            <a:off x="1028700" y="2327559"/>
            <a:ext cx="9113038" cy="6399242"/>
          </a:xfrm>
          <a:prstGeom prst="rect">
            <a:avLst/>
          </a:prstGeom>
        </p:spPr>
        <p:txBody>
          <a:bodyPr anchor="t" rtlCol="false" tIns="0" lIns="0" bIns="0" rIns="0">
            <a:spAutoFit/>
          </a:bodyPr>
          <a:lstStyle/>
          <a:p>
            <a:pPr>
              <a:lnSpc>
                <a:spcPts val="3219"/>
              </a:lnSpc>
            </a:pPr>
            <a:r>
              <a:rPr lang="en-US" sz="2299">
                <a:solidFill>
                  <a:srgbClr val="42341E"/>
                </a:solidFill>
                <a:latin typeface="Rafale"/>
              </a:rPr>
              <a:t>İlişkisel veri tabanı olarak günümüzde en yaygın kullanılan veri tabanı sistemlerinden biri olan MySQL ve ilişkisel olmayan (NoSQL) veri tabanı olarak ilişkisel veri tabanı sistemlerine alternatif bir çözüm olarak ortaya çıkan, yatay olarak ölçeklendirilen bir veri depolama sistemi olan MongoDB veri tabanı sistemini inceleyeceğiz. </a:t>
            </a:r>
          </a:p>
          <a:p>
            <a:pPr>
              <a:lnSpc>
                <a:spcPts val="3219"/>
              </a:lnSpc>
            </a:pPr>
          </a:p>
          <a:p>
            <a:pPr>
              <a:lnSpc>
                <a:spcPts val="3219"/>
              </a:lnSpc>
            </a:pPr>
            <a:r>
              <a:rPr lang="en-US" sz="2299">
                <a:solidFill>
                  <a:srgbClr val="42341E"/>
                </a:solidFill>
                <a:latin typeface="Rafale"/>
              </a:rPr>
              <a:t>Yapılan çalışmada; MySQL ve MongoDB veri tabanı sistemlerinin performans ve yatay ölçeklenebilirlik incelemesi için aşağıdaki işlemlerin uygulanması ve sonuçlarının ortaya çıkarılması hedeflenmiştir. </a:t>
            </a:r>
          </a:p>
          <a:p>
            <a:pPr>
              <a:lnSpc>
                <a:spcPts val="3219"/>
              </a:lnSpc>
            </a:pPr>
            <a:r>
              <a:rPr lang="en-US" sz="2299">
                <a:solidFill>
                  <a:srgbClr val="42341E"/>
                </a:solidFill>
                <a:latin typeface="Rafale"/>
              </a:rPr>
              <a:t>Bunlar;</a:t>
            </a:r>
          </a:p>
          <a:p>
            <a:pPr>
              <a:lnSpc>
                <a:spcPts val="3219"/>
              </a:lnSpc>
            </a:pPr>
            <a:r>
              <a:rPr lang="en-US" sz="2299">
                <a:solidFill>
                  <a:srgbClr val="42341E"/>
                </a:solidFill>
                <a:latin typeface="Rafale"/>
              </a:rPr>
              <a:t>  -Veri tabanı sunucu sistemleri özellikleri belirlenmesi, </a:t>
            </a:r>
          </a:p>
          <a:p>
            <a:pPr>
              <a:lnSpc>
                <a:spcPts val="3219"/>
              </a:lnSpc>
            </a:pPr>
            <a:r>
              <a:rPr lang="en-US" sz="2299">
                <a:solidFill>
                  <a:srgbClr val="42341E"/>
                </a:solidFill>
                <a:latin typeface="Rafale"/>
              </a:rPr>
              <a:t>  -Veri tabanı şemaları oluşturulması, </a:t>
            </a:r>
          </a:p>
          <a:p>
            <a:pPr>
              <a:lnSpc>
                <a:spcPts val="3219"/>
              </a:lnSpc>
            </a:pPr>
            <a:r>
              <a:rPr lang="en-US" sz="2299">
                <a:solidFill>
                  <a:srgbClr val="42341E"/>
                </a:solidFill>
                <a:latin typeface="Rafale"/>
              </a:rPr>
              <a:t>  -Sorguların belirlenmesi, </a:t>
            </a:r>
          </a:p>
          <a:p>
            <a:pPr>
              <a:lnSpc>
                <a:spcPts val="3219"/>
              </a:lnSpc>
            </a:pPr>
            <a:r>
              <a:rPr lang="en-US" sz="2299">
                <a:solidFill>
                  <a:srgbClr val="42341E"/>
                </a:solidFill>
                <a:latin typeface="Rafale"/>
              </a:rPr>
              <a:t>  -Veri tabanı ayarlarının yapılması, </a:t>
            </a:r>
          </a:p>
          <a:p>
            <a:pPr>
              <a:lnSpc>
                <a:spcPts val="3219"/>
              </a:lnSpc>
            </a:pPr>
            <a:r>
              <a:rPr lang="en-US" sz="2299">
                <a:solidFill>
                  <a:srgbClr val="42341E"/>
                </a:solidFill>
                <a:latin typeface="Rafale"/>
              </a:rPr>
              <a:t>  -Ölçümler ve ölçüm metrikleri bilgileri, </a:t>
            </a:r>
          </a:p>
          <a:p>
            <a:pPr>
              <a:lnSpc>
                <a:spcPts val="3219"/>
              </a:lnSpc>
            </a:pPr>
            <a:r>
              <a:rPr lang="en-US" sz="2299">
                <a:solidFill>
                  <a:srgbClr val="42341E"/>
                </a:solidFill>
                <a:latin typeface="Rafale"/>
              </a:rPr>
              <a:t>  -Performans analizi ve sonuçlarıdır. </a:t>
            </a:r>
          </a:p>
        </p:txBody>
      </p:sp>
      <p:sp>
        <p:nvSpPr>
          <p:cNvPr name="TextBox 6" id="6"/>
          <p:cNvSpPr txBox="true"/>
          <p:nvPr/>
        </p:nvSpPr>
        <p:spPr>
          <a:xfrm rot="0">
            <a:off x="1028700" y="933450"/>
            <a:ext cx="16230600" cy="764456"/>
          </a:xfrm>
          <a:prstGeom prst="rect">
            <a:avLst/>
          </a:prstGeom>
        </p:spPr>
        <p:txBody>
          <a:bodyPr anchor="t" rtlCol="false" tIns="0" lIns="0" bIns="0" rIns="0">
            <a:spAutoFit/>
          </a:bodyPr>
          <a:lstStyle/>
          <a:p>
            <a:pPr>
              <a:lnSpc>
                <a:spcPts val="6163"/>
              </a:lnSpc>
            </a:pPr>
            <a:r>
              <a:rPr lang="en-US" sz="4402">
                <a:solidFill>
                  <a:srgbClr val="42341E"/>
                </a:solidFill>
                <a:latin typeface="Rafale"/>
              </a:rPr>
              <a:t>VERI TABANI MIMARILERININ PERFORMANS KARŞILAŞTIRMASI</a:t>
            </a:r>
          </a:p>
        </p:txBody>
      </p:sp>
      <p:sp>
        <p:nvSpPr>
          <p:cNvPr name="TextBox 7" id="7"/>
          <p:cNvSpPr txBox="true"/>
          <p:nvPr/>
        </p:nvSpPr>
        <p:spPr>
          <a:xfrm rot="0">
            <a:off x="330453" y="8488366"/>
            <a:ext cx="1396494" cy="1377907"/>
          </a:xfrm>
          <a:prstGeom prst="rect">
            <a:avLst/>
          </a:prstGeom>
        </p:spPr>
        <p:txBody>
          <a:bodyPr anchor="t" rtlCol="false" tIns="0" lIns="0" bIns="0" rIns="0">
            <a:spAutoFit/>
          </a:bodyPr>
          <a:lstStyle/>
          <a:p>
            <a:pPr algn="ctr">
              <a:lnSpc>
                <a:spcPts val="11200"/>
              </a:lnSpc>
            </a:pPr>
            <a:r>
              <a:rPr lang="en-US" sz="8000">
                <a:solidFill>
                  <a:srgbClr val="42341E"/>
                </a:solidFill>
                <a:latin typeface="Rafale"/>
              </a:rPr>
              <a:t>08</a:t>
            </a:r>
          </a:p>
        </p:txBody>
      </p:sp>
      <p:sp>
        <p:nvSpPr>
          <p:cNvPr name="TextBox 8" id="8"/>
          <p:cNvSpPr txBox="true"/>
          <p:nvPr/>
        </p:nvSpPr>
        <p:spPr>
          <a:xfrm rot="0">
            <a:off x="7729039" y="7270084"/>
            <a:ext cx="4825397" cy="1028064"/>
          </a:xfrm>
          <a:prstGeom prst="rect">
            <a:avLst/>
          </a:prstGeom>
        </p:spPr>
        <p:txBody>
          <a:bodyPr anchor="t" rtlCol="false" tIns="0" lIns="0" bIns="0" rIns="0">
            <a:spAutoFit/>
          </a:bodyPr>
          <a:lstStyle/>
          <a:p>
            <a:pPr algn="ctr">
              <a:lnSpc>
                <a:spcPts val="2660"/>
              </a:lnSpc>
              <a:spcBef>
                <a:spcPct val="0"/>
              </a:spcBef>
            </a:pPr>
            <a:r>
              <a:rPr lang="en-US" sz="1900">
                <a:solidFill>
                  <a:srgbClr val="42341E"/>
                </a:solidFill>
                <a:ea typeface="Abstracted Dream"/>
              </a:rPr>
              <a:t>☆ </a:t>
            </a:r>
            <a:r>
              <a:rPr lang="en-US" sz="1900">
                <a:solidFill>
                  <a:srgbClr val="42341E"/>
                </a:solidFill>
                <a:latin typeface="Abstracted Dream"/>
              </a:rPr>
              <a:t> Tablolar arasında herhangi bir veri tekrarını ortadan kaldırmak için normalizasyon değerlendirmesi sağlanmıştır.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DAF_4PKsw80</dc:identifier>
  <dcterms:modified xsi:type="dcterms:W3CDTF">2011-08-01T06:04:30Z</dcterms:modified>
  <cp:revision>1</cp:revision>
  <dc:title>Minimalist Temalı Pastel Renkli Portfolyo Sunumu</dc:title>
</cp:coreProperties>
</file>

<file path=docProps/thumbnail.jpeg>
</file>